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oronto.ca/city-government/planning-development/heritage-preservation/heritage-conservation-districts-planning-studie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oronto.ca/city-government/planning-development/official-plan-guidelines/official-plan/" TargetMode="External"/><Relationship Id="rId3" Type="http://schemas.openxmlformats.org/officeDocument/2006/relationships/hyperlink" Target="https://craftresidences.ca/neighbourhood/"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rontojunction.ca/2014-streetscape-master-pla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aseline="30000" lang="en"/>
              <a:t>4</a:t>
            </a:r>
            <a:r>
              <a:rPr lang="en"/>
              <a:t> </a:t>
            </a:r>
            <a:r>
              <a:rPr lang="en" u="sng">
                <a:solidFill>
                  <a:schemeClr val="hlink"/>
                </a:solidFill>
                <a:hlinkClick r:id="rId2"/>
              </a:rPr>
              <a:t>https://www.toronto.ca/city-government/planning-development/heritage-preservation/heritage-conservation-districts-planning-studies/</a:t>
            </a: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aseline="30000" lang="en"/>
              <a:t>1 </a:t>
            </a:r>
            <a:r>
              <a:rPr baseline="30000" lang="en">
                <a:solidFill>
                  <a:srgbClr val="1155CC"/>
                </a:solidFill>
              </a:rPr>
              <a:t> </a:t>
            </a:r>
            <a:r>
              <a:rPr lang="en" sz="1000" u="sng">
                <a:solidFill>
                  <a:srgbClr val="1155CC"/>
                </a:solidFill>
                <a:highlight>
                  <a:srgbClr val="FFFFFF"/>
                </a:highlight>
                <a:hlinkClick r:id="rId2">
                  <a:extLst>
                    <a:ext uri="{A12FA001-AC4F-418D-AE19-62706E023703}">
                      <ahyp:hlinkClr val="tx"/>
                    </a:ext>
                  </a:extLst>
                </a:hlinkClick>
              </a:rPr>
              <a:t>https://www.toronto.ca/city-government/planning-development/official-plan-guidelines/official-plan/</a:t>
            </a:r>
            <a:r>
              <a:rPr lang="en" sz="1000">
                <a:solidFill>
                  <a:srgbClr val="1155CC"/>
                </a:solidFill>
                <a:highlight>
                  <a:srgbClr val="FFFFFF"/>
                </a:highlight>
              </a:rPr>
              <a:t> </a:t>
            </a:r>
            <a:endParaRPr>
              <a:solidFill>
                <a:srgbClr val="1155CC"/>
              </a:solidFill>
            </a:endParaRPr>
          </a:p>
          <a:p>
            <a:pPr indent="0" lvl="0" marL="0" rtl="0" algn="l">
              <a:lnSpc>
                <a:spcPct val="100000"/>
              </a:lnSpc>
              <a:spcBef>
                <a:spcPts val="0"/>
              </a:spcBef>
              <a:spcAft>
                <a:spcPts val="0"/>
              </a:spcAft>
              <a:buSzPts val="1100"/>
              <a:buNone/>
            </a:pPr>
            <a:r>
              <a:rPr baseline="30000" lang="en"/>
              <a:t>2  </a:t>
            </a:r>
            <a:r>
              <a:rPr lang="en" sz="1000" u="sng">
                <a:solidFill>
                  <a:srgbClr val="1155CC"/>
                </a:solidFill>
                <a:hlinkClick r:id="rId3">
                  <a:extLst>
                    <a:ext uri="{A12FA001-AC4F-418D-AE19-62706E023703}">
                      <ahyp:hlinkClr val="tx"/>
                    </a:ext>
                  </a:extLst>
                </a:hlinkClick>
              </a:rPr>
              <a:t>https://craftresidences.ca/neighbourhood/</a:t>
            </a:r>
            <a:r>
              <a:rPr lang="en" sz="1000">
                <a:solidFill>
                  <a:srgbClr val="1155CC"/>
                </a:solidFill>
              </a:rPr>
              <a:t> </a:t>
            </a:r>
            <a:endParaRPr sz="1000">
              <a:solidFill>
                <a:srgbClr val="1155CC"/>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aseline="30000" lang="en"/>
              <a:t>3 </a:t>
            </a:r>
            <a:r>
              <a:rPr lang="en" sz="1000" u="sng">
                <a:solidFill>
                  <a:srgbClr val="1155CC"/>
                </a:solidFill>
                <a:hlinkClick r:id="rId2">
                  <a:extLst>
                    <a:ext uri="{A12FA001-AC4F-418D-AE19-62706E023703}">
                      <ahyp:hlinkClr val="tx"/>
                    </a:ext>
                  </a:extLst>
                </a:hlinkClick>
              </a:rPr>
              <a:t>https://torontojunction.ca/2014-streetscape-master-plan</a:t>
            </a:r>
            <a:r>
              <a:rPr lang="en" sz="1000">
                <a:solidFill>
                  <a:srgbClr val="1155CC"/>
                </a:solidFill>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 name="Shape 9"/>
        <p:cNvGrpSpPr/>
        <p:nvPr/>
      </p:nvGrpSpPr>
      <p:grpSpPr>
        <a:xfrm>
          <a:off x="0" y="0"/>
          <a:ext cx="0" cy="0"/>
          <a:chOff x="0" y="0"/>
          <a:chExt cx="0" cy="0"/>
        </a:xfrm>
      </p:grpSpPr>
      <p:sp>
        <p:nvSpPr>
          <p:cNvPr id="10" name="Google Shape;10;p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 name="Google Shape;12;p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 name="Google Shape;13;p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 name="Google Shape;14;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 name="Google Shape;21;p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 name="Google Shape;22;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99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23.png"/><Relationship Id="rId6"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254350" y="702900"/>
            <a:ext cx="4045200" cy="2269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3080">
                <a:solidFill>
                  <a:srgbClr val="1155CC"/>
                </a:solidFill>
              </a:rPr>
              <a:t>Design Your Main Street Study (DYMS)</a:t>
            </a:r>
            <a:endParaRPr sz="3080">
              <a:solidFill>
                <a:srgbClr val="1155CC"/>
              </a:solidFill>
            </a:endParaRPr>
          </a:p>
          <a:p>
            <a:pPr indent="0" lvl="0" marL="0" rtl="0" algn="ctr">
              <a:lnSpc>
                <a:spcPct val="100000"/>
              </a:lnSpc>
              <a:spcBef>
                <a:spcPts val="0"/>
              </a:spcBef>
              <a:spcAft>
                <a:spcPts val="0"/>
              </a:spcAft>
              <a:buSzPts val="990"/>
              <a:buNone/>
            </a:pPr>
            <a:r>
              <a:rPr lang="en" sz="3080">
                <a:solidFill>
                  <a:srgbClr val="1155CC"/>
                </a:solidFill>
              </a:rPr>
              <a:t>Summary Presentation</a:t>
            </a:r>
            <a:endParaRPr sz="3080">
              <a:solidFill>
                <a:srgbClr val="1155CC"/>
              </a:solidFill>
            </a:endParaRPr>
          </a:p>
        </p:txBody>
      </p:sp>
      <p:sp>
        <p:nvSpPr>
          <p:cNvPr id="55" name="Google Shape;55;p13"/>
          <p:cNvSpPr txBox="1"/>
          <p:nvPr>
            <p:ph idx="1" type="subTitle"/>
          </p:nvPr>
        </p:nvSpPr>
        <p:spPr>
          <a:xfrm>
            <a:off x="187400" y="3215900"/>
            <a:ext cx="4045200" cy="1235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100"/>
              <a:buNone/>
            </a:pPr>
            <a:r>
              <a:rPr lang="en"/>
              <a:t>By Researchers Alana Scauzillo and Lucinda Nonva, for the JRA</a:t>
            </a:r>
            <a:endParaRPr/>
          </a:p>
        </p:txBody>
      </p:sp>
      <p:sp>
        <p:nvSpPr>
          <p:cNvPr id="56" name="Google Shape;56;p13"/>
          <p:cNvSpPr txBox="1"/>
          <p:nvPr>
            <p:ph idx="2" type="body"/>
          </p:nvPr>
        </p:nvSpPr>
        <p:spPr>
          <a:xfrm>
            <a:off x="4648925" y="54950"/>
            <a:ext cx="4495200" cy="5000700"/>
          </a:xfrm>
          <a:prstGeom prst="rect">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descr="page1image55610208" id="57" name="Google Shape;57;p13"/>
          <p:cNvPicPr preferRelativeResize="0"/>
          <p:nvPr/>
        </p:nvPicPr>
        <p:blipFill rotWithShape="1">
          <a:blip r:embed="rId3">
            <a:alphaModFix/>
          </a:blip>
          <a:srcRect b="0" l="0" r="0" t="0"/>
          <a:stretch/>
        </p:blipFill>
        <p:spPr>
          <a:xfrm>
            <a:off x="4803738" y="351700"/>
            <a:ext cx="4185571" cy="1976819"/>
          </a:xfrm>
          <a:prstGeom prst="rect">
            <a:avLst/>
          </a:prstGeom>
          <a:noFill/>
          <a:ln>
            <a:noFill/>
          </a:ln>
        </p:spPr>
      </p:pic>
      <p:pic>
        <p:nvPicPr>
          <p:cNvPr id="58" name="Google Shape;58;p13"/>
          <p:cNvPicPr preferRelativeResize="0"/>
          <p:nvPr/>
        </p:nvPicPr>
        <p:blipFill rotWithShape="1">
          <a:blip r:embed="rId4">
            <a:alphaModFix/>
          </a:blip>
          <a:srcRect b="0" l="0" r="0" t="0"/>
          <a:stretch/>
        </p:blipFill>
        <p:spPr>
          <a:xfrm>
            <a:off x="4753400" y="2462075"/>
            <a:ext cx="4286251" cy="24506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79675" y="203300"/>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Results Summary - Answering Research Q #1</a:t>
            </a:r>
            <a:endParaRPr>
              <a:solidFill>
                <a:srgbClr val="1155CC"/>
              </a:solidFill>
            </a:endParaRPr>
          </a:p>
        </p:txBody>
      </p:sp>
      <p:pic>
        <p:nvPicPr>
          <p:cNvPr descr="page2image24820560" id="137" name="Google Shape;137;p22"/>
          <p:cNvPicPr preferRelativeResize="0"/>
          <p:nvPr/>
        </p:nvPicPr>
        <p:blipFill rotWithShape="1">
          <a:blip r:embed="rId3">
            <a:alphaModFix/>
          </a:blip>
          <a:srcRect b="0" l="0" r="0" t="0"/>
          <a:stretch/>
        </p:blipFill>
        <p:spPr>
          <a:xfrm>
            <a:off x="8027575" y="203300"/>
            <a:ext cx="572700" cy="572700"/>
          </a:xfrm>
          <a:prstGeom prst="rect">
            <a:avLst/>
          </a:prstGeom>
          <a:noFill/>
          <a:ln>
            <a:noFill/>
          </a:ln>
        </p:spPr>
      </p:pic>
      <p:sp>
        <p:nvSpPr>
          <p:cNvPr id="138" name="Google Shape;138;p22"/>
          <p:cNvSpPr txBox="1"/>
          <p:nvPr/>
        </p:nvSpPr>
        <p:spPr>
          <a:xfrm>
            <a:off x="4892125" y="899150"/>
            <a:ext cx="4157400" cy="132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Mode of Transportation on the Main Street, on a weekly basis:</a:t>
            </a:r>
            <a:endParaRPr b="1" i="0" sz="1100" u="none" cap="none" strike="noStrike">
              <a:solidFill>
                <a:schemeClr val="dk1"/>
              </a:solidFill>
              <a:highlight>
                <a:srgbClr val="FF9900"/>
              </a:highlight>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AutoNum type="arabicPeriod"/>
            </a:pPr>
            <a:r>
              <a:rPr b="1" i="0" lang="en" sz="1100" u="none" cap="none" strike="noStrike">
                <a:solidFill>
                  <a:schemeClr val="dk1"/>
                </a:solidFill>
                <a:highlight>
                  <a:srgbClr val="FF9900"/>
                </a:highlight>
                <a:latin typeface="Arial"/>
                <a:ea typeface="Arial"/>
                <a:cs typeface="Arial"/>
                <a:sym typeface="Arial"/>
              </a:rPr>
              <a:t>Around 67% </a:t>
            </a:r>
            <a:r>
              <a:rPr b="1" i="0" lang="en" sz="1100" u="none" cap="none" strike="noStrike">
                <a:solidFill>
                  <a:srgbClr val="0000FF"/>
                </a:solidFill>
                <a:highlight>
                  <a:srgbClr val="FF9900"/>
                </a:highlight>
                <a:latin typeface="Arial"/>
                <a:ea typeface="Arial"/>
                <a:cs typeface="Arial"/>
                <a:sym typeface="Arial"/>
              </a:rPr>
              <a:t>walk </a:t>
            </a:r>
            <a:r>
              <a:rPr b="1" i="0" lang="en" sz="1100" u="none" cap="none" strike="noStrike">
                <a:solidFill>
                  <a:schemeClr val="dk1"/>
                </a:solidFill>
                <a:highlight>
                  <a:srgbClr val="FF9900"/>
                </a:highlight>
                <a:latin typeface="Arial"/>
                <a:ea typeface="Arial"/>
                <a:cs typeface="Arial"/>
                <a:sym typeface="Arial"/>
              </a:rPr>
              <a:t>on the main street</a:t>
            </a:r>
            <a:endParaRPr b="1" i="0" sz="1100" u="none" cap="none" strike="noStrike">
              <a:solidFill>
                <a:schemeClr val="dk1"/>
              </a:solidFill>
              <a:highlight>
                <a:srgbClr val="FF9900"/>
              </a:highlight>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AutoNum type="arabicPeriod"/>
            </a:pPr>
            <a:r>
              <a:rPr b="1" i="0" lang="en" sz="1100" u="none" cap="none" strike="noStrike">
                <a:solidFill>
                  <a:schemeClr val="dk1"/>
                </a:solidFill>
                <a:highlight>
                  <a:srgbClr val="FF9900"/>
                </a:highlight>
                <a:latin typeface="Arial"/>
                <a:ea typeface="Arial"/>
                <a:cs typeface="Arial"/>
                <a:sym typeface="Arial"/>
              </a:rPr>
              <a:t>Almost 17% use a </a:t>
            </a:r>
            <a:r>
              <a:rPr b="1" i="0" lang="en" sz="1100" u="none" cap="none" strike="noStrike">
                <a:solidFill>
                  <a:srgbClr val="9900FF"/>
                </a:solidFill>
                <a:highlight>
                  <a:srgbClr val="FF9900"/>
                </a:highlight>
                <a:latin typeface="Arial"/>
                <a:ea typeface="Arial"/>
                <a:cs typeface="Arial"/>
                <a:sym typeface="Arial"/>
              </a:rPr>
              <a:t>personal vehicle</a:t>
            </a:r>
            <a:endParaRPr b="1" i="0" sz="1100" u="none" cap="none" strike="noStrike">
              <a:solidFill>
                <a:srgbClr val="9900FF"/>
              </a:solidFill>
              <a:highlight>
                <a:srgbClr val="FF9900"/>
              </a:highlight>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AutoNum type="arabicPeriod"/>
            </a:pPr>
            <a:r>
              <a:rPr b="1" i="0" lang="en" sz="1100" u="none" cap="none" strike="noStrike">
                <a:solidFill>
                  <a:schemeClr val="dk1"/>
                </a:solidFill>
                <a:highlight>
                  <a:srgbClr val="FF9900"/>
                </a:highlight>
                <a:latin typeface="Arial"/>
                <a:ea typeface="Arial"/>
                <a:cs typeface="Arial"/>
                <a:sym typeface="Arial"/>
              </a:rPr>
              <a:t>Around 8% use a</a:t>
            </a:r>
            <a:r>
              <a:rPr b="1" i="0" lang="en" sz="1100" u="none" cap="none" strike="noStrike">
                <a:solidFill>
                  <a:srgbClr val="B45F06"/>
                </a:solidFill>
                <a:highlight>
                  <a:srgbClr val="FF9900"/>
                </a:highlight>
                <a:latin typeface="Arial"/>
                <a:ea typeface="Arial"/>
                <a:cs typeface="Arial"/>
                <a:sym typeface="Arial"/>
              </a:rPr>
              <a:t> bicycle</a:t>
            </a:r>
            <a:endParaRPr b="1" i="0" sz="1100" u="none" cap="none" strike="noStrike">
              <a:solidFill>
                <a:srgbClr val="B45F06"/>
              </a:solidFill>
              <a:highlight>
                <a:srgbClr val="FF9900"/>
              </a:highlight>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AutoNum type="arabicPeriod"/>
            </a:pPr>
            <a:r>
              <a:rPr b="1" i="0" lang="en" sz="1100" u="none" cap="none" strike="noStrike">
                <a:solidFill>
                  <a:schemeClr val="dk1"/>
                </a:solidFill>
                <a:highlight>
                  <a:srgbClr val="FF9900"/>
                </a:highlight>
                <a:latin typeface="Arial"/>
                <a:ea typeface="Arial"/>
                <a:cs typeface="Arial"/>
                <a:sym typeface="Arial"/>
              </a:rPr>
              <a:t>Around 4% </a:t>
            </a:r>
            <a:r>
              <a:rPr b="0" i="0" lang="en" sz="1100" u="none" cap="none" strike="noStrike">
                <a:solidFill>
                  <a:schemeClr val="dk1"/>
                </a:solidFill>
                <a:highlight>
                  <a:srgbClr val="FF9900"/>
                </a:highlight>
                <a:latin typeface="Arial"/>
                <a:ea typeface="Arial"/>
                <a:cs typeface="Arial"/>
                <a:sym typeface="Arial"/>
              </a:rPr>
              <a:t>stated </a:t>
            </a:r>
            <a:r>
              <a:rPr b="0" i="0" lang="en" sz="1100" u="none" cap="none" strike="noStrike">
                <a:solidFill>
                  <a:srgbClr val="DC2C70"/>
                </a:solidFill>
                <a:highlight>
                  <a:srgbClr val="FF9900"/>
                </a:highlight>
                <a:latin typeface="Arial"/>
                <a:ea typeface="Arial"/>
                <a:cs typeface="Arial"/>
                <a:sym typeface="Arial"/>
              </a:rPr>
              <a:t>public transit</a:t>
            </a:r>
            <a:endParaRPr b="0" i="0" sz="1100" u="none" cap="none" strike="noStrike">
              <a:solidFill>
                <a:srgbClr val="DC2C70"/>
              </a:solidFill>
              <a:highlight>
                <a:srgbClr val="FF9900"/>
              </a:highlight>
              <a:latin typeface="Arial"/>
              <a:ea typeface="Arial"/>
              <a:cs typeface="Arial"/>
              <a:sym typeface="Arial"/>
            </a:endParaRPr>
          </a:p>
        </p:txBody>
      </p:sp>
      <p:pic>
        <p:nvPicPr>
          <p:cNvPr descr="page16image24197136" id="139" name="Google Shape;139;p22"/>
          <p:cNvPicPr preferRelativeResize="0"/>
          <p:nvPr/>
        </p:nvPicPr>
        <p:blipFill rotWithShape="1">
          <a:blip r:embed="rId4">
            <a:alphaModFix/>
          </a:blip>
          <a:srcRect b="0" l="0" r="0" t="0"/>
          <a:stretch/>
        </p:blipFill>
        <p:spPr>
          <a:xfrm>
            <a:off x="4495168" y="2357450"/>
            <a:ext cx="4491634" cy="1757775"/>
          </a:xfrm>
          <a:prstGeom prst="rect">
            <a:avLst/>
          </a:prstGeom>
          <a:noFill/>
          <a:ln>
            <a:noFill/>
          </a:ln>
        </p:spPr>
      </p:pic>
      <p:sp>
        <p:nvSpPr>
          <p:cNvPr id="140" name="Google Shape;140;p22"/>
          <p:cNvSpPr txBox="1"/>
          <p:nvPr/>
        </p:nvSpPr>
        <p:spPr>
          <a:xfrm>
            <a:off x="181375" y="2726425"/>
            <a:ext cx="3666600" cy="54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 Overall Quality of Housing:</a:t>
            </a:r>
            <a:endParaRPr b="1" i="0" sz="1100" u="none" cap="none" strike="noStrike">
              <a:solidFill>
                <a:schemeClr val="dk1"/>
              </a:solidFill>
              <a:highlight>
                <a:srgbClr val="FF9900"/>
              </a:highlight>
              <a:latin typeface="Arial"/>
              <a:ea typeface="Arial"/>
              <a:cs typeface="Arial"/>
              <a:sym typeface="Arial"/>
            </a:endParaRPr>
          </a:p>
          <a:p>
            <a:pPr indent="-228600" lvl="0" marL="457200" marR="0" rtl="0" algn="l">
              <a:lnSpc>
                <a:spcPct val="115000"/>
              </a:lnSpc>
              <a:spcBef>
                <a:spcPts val="0"/>
              </a:spcBef>
              <a:spcAft>
                <a:spcPts val="0"/>
              </a:spcAft>
              <a:buClr>
                <a:schemeClr val="dk1"/>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  Around 47% </a:t>
            </a:r>
            <a:r>
              <a:rPr b="0" i="0" lang="en" sz="1100" u="none" cap="none" strike="noStrike">
                <a:solidFill>
                  <a:schemeClr val="dk1"/>
                </a:solidFill>
                <a:highlight>
                  <a:srgbClr val="FF9900"/>
                </a:highlight>
                <a:latin typeface="Arial"/>
                <a:ea typeface="Arial"/>
                <a:cs typeface="Arial"/>
                <a:sym typeface="Arial"/>
              </a:rPr>
              <a:t>are </a:t>
            </a:r>
            <a:r>
              <a:rPr b="1" i="0" lang="en" sz="1100" u="none" cap="none" strike="noStrike">
                <a:solidFill>
                  <a:schemeClr val="dk1"/>
                </a:solidFill>
                <a:highlight>
                  <a:srgbClr val="FF9900"/>
                </a:highlight>
                <a:latin typeface="Arial"/>
                <a:ea typeface="Arial"/>
                <a:cs typeface="Arial"/>
                <a:sym typeface="Arial"/>
              </a:rPr>
              <a:t>‘mostly satisfied’</a:t>
            </a:r>
            <a:endParaRPr b="1" i="0" sz="1100" u="none" cap="none" strike="noStrike">
              <a:solidFill>
                <a:schemeClr val="dk1"/>
              </a:solidFill>
              <a:highlight>
                <a:srgbClr val="FF9900"/>
              </a:highlight>
              <a:latin typeface="Arial"/>
              <a:ea typeface="Arial"/>
              <a:cs typeface="Arial"/>
              <a:sym typeface="Arial"/>
            </a:endParaRPr>
          </a:p>
        </p:txBody>
      </p:sp>
      <p:sp>
        <p:nvSpPr>
          <p:cNvPr id="141" name="Google Shape;141;p22"/>
          <p:cNvSpPr txBox="1"/>
          <p:nvPr/>
        </p:nvSpPr>
        <p:spPr>
          <a:xfrm>
            <a:off x="181375" y="3323475"/>
            <a:ext cx="3000000" cy="743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Top Two Housing Preferences: </a:t>
            </a:r>
            <a:endParaRPr b="1" i="0" sz="1100" u="none" cap="none" strike="noStrike">
              <a:solidFill>
                <a:schemeClr val="dk1"/>
              </a:solidFill>
              <a:highlight>
                <a:srgbClr val="FF9900"/>
              </a:highlight>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AutoNum type="arabicPeriod"/>
            </a:pPr>
            <a:r>
              <a:rPr b="1" i="0" lang="en" sz="1100" u="none" cap="none" strike="noStrike">
                <a:solidFill>
                  <a:schemeClr val="dk1"/>
                </a:solidFill>
                <a:highlight>
                  <a:srgbClr val="FF9900"/>
                </a:highlight>
                <a:latin typeface="Arial"/>
                <a:ea typeface="Arial"/>
                <a:cs typeface="Arial"/>
                <a:sym typeface="Arial"/>
              </a:rPr>
              <a:t>Fully detached homes</a:t>
            </a:r>
            <a:endParaRPr b="1" i="0" sz="1100" u="none" cap="none" strike="noStrike">
              <a:solidFill>
                <a:schemeClr val="dk1"/>
              </a:solidFill>
              <a:highlight>
                <a:srgbClr val="FF9900"/>
              </a:highlight>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AutoNum type="arabicPeriod"/>
            </a:pPr>
            <a:r>
              <a:rPr b="1" i="0" lang="en" sz="1100" u="none" cap="none" strike="noStrike">
                <a:solidFill>
                  <a:schemeClr val="dk1"/>
                </a:solidFill>
                <a:highlight>
                  <a:srgbClr val="FF9900"/>
                </a:highlight>
                <a:latin typeface="Arial"/>
                <a:ea typeface="Arial"/>
                <a:cs typeface="Arial"/>
                <a:sym typeface="Arial"/>
              </a:rPr>
              <a:t>Semi-detached homes</a:t>
            </a:r>
            <a:endParaRPr b="1" i="0" sz="1100" u="none" cap="none" strike="noStrike">
              <a:solidFill>
                <a:schemeClr val="dk1"/>
              </a:solidFill>
              <a:highlight>
                <a:srgbClr val="FF9900"/>
              </a:highlight>
              <a:latin typeface="Arial"/>
              <a:ea typeface="Arial"/>
              <a:cs typeface="Arial"/>
              <a:sym typeface="Arial"/>
            </a:endParaRPr>
          </a:p>
        </p:txBody>
      </p:sp>
      <p:sp>
        <p:nvSpPr>
          <p:cNvPr id="142" name="Google Shape;142;p22"/>
          <p:cNvSpPr txBox="1"/>
          <p:nvPr/>
        </p:nvSpPr>
        <p:spPr>
          <a:xfrm>
            <a:off x="6816025" y="4158525"/>
            <a:ext cx="2233500" cy="938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Encourage Cycling</a:t>
            </a:r>
            <a:r>
              <a:rPr b="1" i="0" lang="en" sz="1100" u="none" cap="none" strike="noStrike">
                <a:solidFill>
                  <a:srgbClr val="FF9900"/>
                </a:solidFill>
                <a:highlight>
                  <a:srgbClr val="FF9900"/>
                </a:highlight>
                <a:latin typeface="Arial"/>
                <a:ea typeface="Arial"/>
                <a:cs typeface="Arial"/>
                <a:sym typeface="Arial"/>
              </a:rPr>
              <a:t> </a:t>
            </a:r>
            <a:r>
              <a:rPr b="1" i="0" lang="en" sz="1100" u="none" cap="none" strike="noStrike">
                <a:solidFill>
                  <a:schemeClr val="dk1"/>
                </a:solidFill>
                <a:highlight>
                  <a:srgbClr val="FF9900"/>
                </a:highlight>
                <a:latin typeface="Arial"/>
                <a:ea typeface="Arial"/>
                <a:cs typeface="Arial"/>
                <a:sym typeface="Arial"/>
              </a:rPr>
              <a:t>on the Main Street?</a:t>
            </a:r>
            <a:endParaRPr b="1" i="0" sz="1100" u="none" cap="none" strike="noStrike">
              <a:solidFill>
                <a:schemeClr val="dk1"/>
              </a:solidFill>
              <a:highlight>
                <a:srgbClr val="FF9900"/>
              </a:highlight>
              <a:latin typeface="Arial"/>
              <a:ea typeface="Arial"/>
              <a:cs typeface="Arial"/>
              <a:sym typeface="Arial"/>
            </a:endParaRPr>
          </a:p>
          <a:p>
            <a:pPr indent="-298450" lvl="0" marL="457200" marR="0" rtl="0" algn="l">
              <a:lnSpc>
                <a:spcPct val="115000"/>
              </a:lnSpc>
              <a:spcBef>
                <a:spcPts val="0"/>
              </a:spcBef>
              <a:spcAft>
                <a:spcPts val="0"/>
              </a:spcAft>
              <a:buClr>
                <a:srgbClr val="000000"/>
              </a:buClr>
              <a:buSzPts val="1100"/>
              <a:buFont typeface="Arial"/>
              <a:buAutoNum type="arabicPeriod"/>
            </a:pPr>
            <a:r>
              <a:rPr b="1" i="0" lang="en" sz="1100" u="none" cap="none" strike="noStrike">
                <a:solidFill>
                  <a:srgbClr val="38761D"/>
                </a:solidFill>
                <a:highlight>
                  <a:srgbClr val="FF9900"/>
                </a:highlight>
                <a:latin typeface="Arial"/>
                <a:ea typeface="Arial"/>
                <a:cs typeface="Arial"/>
                <a:sym typeface="Arial"/>
              </a:rPr>
              <a:t>Yes</a:t>
            </a:r>
            <a:r>
              <a:rPr b="1" i="0" lang="en" sz="1100" u="none" cap="none" strike="noStrike">
                <a:solidFill>
                  <a:srgbClr val="80CB35"/>
                </a:solidFill>
                <a:highlight>
                  <a:srgbClr val="FF9900"/>
                </a:highlight>
                <a:latin typeface="Arial"/>
                <a:ea typeface="Arial"/>
                <a:cs typeface="Arial"/>
                <a:sym typeface="Arial"/>
              </a:rPr>
              <a:t> </a:t>
            </a:r>
            <a:r>
              <a:rPr b="1" i="0" lang="en" sz="1100" u="none" cap="none" strike="noStrike">
                <a:solidFill>
                  <a:schemeClr val="dk1"/>
                </a:solidFill>
                <a:highlight>
                  <a:srgbClr val="FF9900"/>
                </a:highlight>
                <a:latin typeface="Arial"/>
                <a:ea typeface="Arial"/>
                <a:cs typeface="Arial"/>
                <a:sym typeface="Arial"/>
              </a:rPr>
              <a:t>at almost 70%</a:t>
            </a:r>
            <a:endParaRPr b="1" i="0" sz="1100" u="none" cap="none" strike="noStrike">
              <a:solidFill>
                <a:schemeClr val="dk1"/>
              </a:solidFill>
              <a:highlight>
                <a:srgbClr val="FF9900"/>
              </a:highlight>
              <a:latin typeface="Arial"/>
              <a:ea typeface="Arial"/>
              <a:cs typeface="Arial"/>
              <a:sym typeface="Arial"/>
            </a:endParaRPr>
          </a:p>
          <a:p>
            <a:pPr indent="-298450" lvl="0" marL="457200" marR="0" rtl="0" algn="l">
              <a:lnSpc>
                <a:spcPct val="115000"/>
              </a:lnSpc>
              <a:spcBef>
                <a:spcPts val="0"/>
              </a:spcBef>
              <a:spcAft>
                <a:spcPts val="0"/>
              </a:spcAft>
              <a:buClr>
                <a:srgbClr val="000000"/>
              </a:buClr>
              <a:buSzPts val="1100"/>
              <a:buFont typeface="Arial"/>
              <a:buAutoNum type="arabicPeriod"/>
            </a:pPr>
            <a:r>
              <a:rPr b="1" i="0" lang="en" sz="1100" u="none" cap="none" strike="noStrike">
                <a:solidFill>
                  <a:srgbClr val="CC0000"/>
                </a:solidFill>
                <a:highlight>
                  <a:srgbClr val="FF9900"/>
                </a:highlight>
                <a:latin typeface="Arial"/>
                <a:ea typeface="Arial"/>
                <a:cs typeface="Arial"/>
                <a:sym typeface="Arial"/>
              </a:rPr>
              <a:t>No </a:t>
            </a:r>
            <a:r>
              <a:rPr b="1" i="0" lang="en" sz="1100" u="none" cap="none" strike="noStrike">
                <a:solidFill>
                  <a:schemeClr val="dk1"/>
                </a:solidFill>
                <a:highlight>
                  <a:srgbClr val="FF9900"/>
                </a:highlight>
                <a:latin typeface="Arial"/>
                <a:ea typeface="Arial"/>
                <a:cs typeface="Arial"/>
                <a:sym typeface="Arial"/>
              </a:rPr>
              <a:t>at around 23%</a:t>
            </a:r>
            <a:endParaRPr b="1" i="0" sz="1100" u="none" cap="none" strike="noStrike">
              <a:solidFill>
                <a:schemeClr val="dk1"/>
              </a:solidFill>
              <a:highlight>
                <a:srgbClr val="FF9900"/>
              </a:highlight>
              <a:latin typeface="Arial"/>
              <a:ea typeface="Arial"/>
              <a:cs typeface="Arial"/>
              <a:sym typeface="Arial"/>
            </a:endParaRPr>
          </a:p>
        </p:txBody>
      </p:sp>
      <p:sp>
        <p:nvSpPr>
          <p:cNvPr id="143" name="Google Shape;143;p22"/>
          <p:cNvSpPr txBox="1"/>
          <p:nvPr/>
        </p:nvSpPr>
        <p:spPr>
          <a:xfrm>
            <a:off x="4041949" y="4158525"/>
            <a:ext cx="2700300" cy="938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Main Street Accessible for Cyclists?</a:t>
            </a:r>
            <a:endParaRPr b="1" i="0" sz="1100" u="none" cap="none" strike="noStrike">
              <a:solidFill>
                <a:schemeClr val="dk1"/>
              </a:solidFill>
              <a:highlight>
                <a:srgbClr val="FF9900"/>
              </a:highlight>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1" i="0" lang="en" sz="1100" u="none" cap="none" strike="noStrike">
                <a:solidFill>
                  <a:schemeClr val="dk1"/>
                </a:solidFill>
                <a:highlight>
                  <a:srgbClr val="FF9900"/>
                </a:highlight>
                <a:latin typeface="Arial"/>
                <a:ea typeface="Arial"/>
                <a:cs typeface="Arial"/>
                <a:sym typeface="Arial"/>
              </a:rPr>
              <a:t>Around 40% </a:t>
            </a:r>
            <a:r>
              <a:rPr b="0" i="0" lang="en" sz="1100" u="none" cap="none" strike="noStrike">
                <a:solidFill>
                  <a:schemeClr val="dk1"/>
                </a:solidFill>
                <a:highlight>
                  <a:srgbClr val="FF9900"/>
                </a:highlight>
                <a:latin typeface="Arial"/>
                <a:ea typeface="Arial"/>
                <a:cs typeface="Arial"/>
                <a:sym typeface="Arial"/>
              </a:rPr>
              <a:t>stated to </a:t>
            </a:r>
            <a:r>
              <a:rPr b="1" i="0" lang="en" sz="1100" u="none" cap="none" strike="noStrike">
                <a:solidFill>
                  <a:schemeClr val="dk1"/>
                </a:solidFill>
                <a:highlight>
                  <a:srgbClr val="FF9900"/>
                </a:highlight>
                <a:latin typeface="Arial"/>
                <a:ea typeface="Arial"/>
                <a:cs typeface="Arial"/>
                <a:sym typeface="Arial"/>
              </a:rPr>
              <a:t>‘a small extent’</a:t>
            </a:r>
            <a:endParaRPr b="1" i="0" sz="1100" u="none" cap="none" strike="noStrike">
              <a:solidFill>
                <a:schemeClr val="dk1"/>
              </a:solidFill>
              <a:highlight>
                <a:srgbClr val="FF9900"/>
              </a:highlight>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1" i="0" lang="en" sz="1100" u="none" cap="none" strike="noStrike">
                <a:solidFill>
                  <a:schemeClr val="dk1"/>
                </a:solidFill>
                <a:highlight>
                  <a:srgbClr val="FF9900"/>
                </a:highlight>
                <a:latin typeface="Arial"/>
                <a:ea typeface="Arial"/>
                <a:cs typeface="Arial"/>
                <a:sym typeface="Arial"/>
              </a:rPr>
              <a:t>27% </a:t>
            </a:r>
            <a:r>
              <a:rPr b="0" i="0" lang="en" sz="1100" u="none" cap="none" strike="noStrike">
                <a:solidFill>
                  <a:schemeClr val="dk1"/>
                </a:solidFill>
                <a:highlight>
                  <a:srgbClr val="FF9900"/>
                </a:highlight>
                <a:latin typeface="Arial"/>
                <a:ea typeface="Arial"/>
                <a:cs typeface="Arial"/>
                <a:sym typeface="Arial"/>
              </a:rPr>
              <a:t>stated </a:t>
            </a:r>
            <a:r>
              <a:rPr b="1" i="0" lang="en" sz="1100" u="none" cap="none" strike="noStrike">
                <a:solidFill>
                  <a:schemeClr val="dk1"/>
                </a:solidFill>
                <a:highlight>
                  <a:srgbClr val="FF9900"/>
                </a:highlight>
                <a:latin typeface="Arial"/>
                <a:ea typeface="Arial"/>
                <a:cs typeface="Arial"/>
                <a:sym typeface="Arial"/>
              </a:rPr>
              <a:t>‘not at all’</a:t>
            </a:r>
            <a:endParaRPr b="1" i="0" sz="1100" u="none" cap="none" strike="noStrike">
              <a:solidFill>
                <a:schemeClr val="dk1"/>
              </a:solidFill>
              <a:highlight>
                <a:srgbClr val="FF9900"/>
              </a:highlight>
              <a:latin typeface="Arial"/>
              <a:ea typeface="Arial"/>
              <a:cs typeface="Arial"/>
              <a:sym typeface="Arial"/>
            </a:endParaRPr>
          </a:p>
        </p:txBody>
      </p:sp>
      <p:sp>
        <p:nvSpPr>
          <p:cNvPr id="144" name="Google Shape;144;p22"/>
          <p:cNvSpPr txBox="1"/>
          <p:nvPr/>
        </p:nvSpPr>
        <p:spPr>
          <a:xfrm>
            <a:off x="181375" y="4115225"/>
            <a:ext cx="3577200" cy="938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Adequate access to basic services on the main street?</a:t>
            </a:r>
            <a:endParaRPr b="1" i="0" sz="1100" u="none" cap="none" strike="noStrike">
              <a:solidFill>
                <a:schemeClr val="dk1"/>
              </a:solidFill>
              <a:highlight>
                <a:srgbClr val="FF9900"/>
              </a:highlight>
              <a:latin typeface="Arial"/>
              <a:ea typeface="Arial"/>
              <a:cs typeface="Arial"/>
              <a:sym typeface="Arial"/>
            </a:endParaRPr>
          </a:p>
          <a:p>
            <a:pPr indent="-228600" lvl="0" marL="457200" marR="0" rtl="0" algn="l">
              <a:lnSpc>
                <a:spcPct val="115000"/>
              </a:lnSpc>
              <a:spcBef>
                <a:spcPts val="0"/>
              </a:spcBef>
              <a:spcAft>
                <a:spcPts val="0"/>
              </a:spcAft>
              <a:buClr>
                <a:schemeClr val="dk1"/>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  Almost 44% </a:t>
            </a:r>
            <a:r>
              <a:rPr b="0" i="0" lang="en" sz="1100" u="none" cap="none" strike="noStrike">
                <a:solidFill>
                  <a:schemeClr val="dk1"/>
                </a:solidFill>
                <a:highlight>
                  <a:srgbClr val="FF9900"/>
                </a:highlight>
                <a:latin typeface="Arial"/>
                <a:ea typeface="Arial"/>
                <a:cs typeface="Arial"/>
                <a:sym typeface="Arial"/>
              </a:rPr>
              <a:t>stated to </a:t>
            </a:r>
            <a:r>
              <a:rPr b="1" i="0" lang="en" sz="1100" u="none" cap="none" strike="noStrike">
                <a:solidFill>
                  <a:schemeClr val="dk1"/>
                </a:solidFill>
                <a:highlight>
                  <a:srgbClr val="FF9900"/>
                </a:highlight>
                <a:latin typeface="Arial"/>
                <a:ea typeface="Arial"/>
                <a:cs typeface="Arial"/>
                <a:sym typeface="Arial"/>
              </a:rPr>
              <a:t>‘a large extent’</a:t>
            </a:r>
            <a:endParaRPr b="1" i="0" sz="1100" u="none" cap="none" strike="noStrike">
              <a:solidFill>
                <a:schemeClr val="dk1"/>
              </a:solidFill>
              <a:highlight>
                <a:srgbClr val="FF9900"/>
              </a:highlight>
              <a:latin typeface="Arial"/>
              <a:ea typeface="Arial"/>
              <a:cs typeface="Arial"/>
              <a:sym typeface="Arial"/>
            </a:endParaRPr>
          </a:p>
          <a:p>
            <a:pPr indent="-228600" lvl="0" marL="457200" marR="0" rtl="0" algn="l">
              <a:lnSpc>
                <a:spcPct val="115000"/>
              </a:lnSpc>
              <a:spcBef>
                <a:spcPts val="0"/>
              </a:spcBef>
              <a:spcAft>
                <a:spcPts val="0"/>
              </a:spcAft>
              <a:buClr>
                <a:schemeClr val="dk1"/>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  Around 31% </a:t>
            </a:r>
            <a:r>
              <a:rPr b="0" i="0" lang="en" sz="1100" u="none" cap="none" strike="noStrike">
                <a:solidFill>
                  <a:schemeClr val="dk1"/>
                </a:solidFill>
                <a:highlight>
                  <a:srgbClr val="FF9900"/>
                </a:highlight>
                <a:latin typeface="Arial"/>
                <a:ea typeface="Arial"/>
                <a:cs typeface="Arial"/>
                <a:sym typeface="Arial"/>
              </a:rPr>
              <a:t>stated to </a:t>
            </a:r>
            <a:r>
              <a:rPr b="1" i="0" lang="en" sz="1100" u="none" cap="none" strike="noStrike">
                <a:solidFill>
                  <a:schemeClr val="dk1"/>
                </a:solidFill>
                <a:highlight>
                  <a:srgbClr val="FF9900"/>
                </a:highlight>
                <a:latin typeface="Arial"/>
                <a:ea typeface="Arial"/>
                <a:cs typeface="Arial"/>
                <a:sym typeface="Arial"/>
              </a:rPr>
              <a:t>‘a moderate extent’</a:t>
            </a:r>
            <a:endParaRPr b="1" i="0" sz="1100" u="none" cap="none" strike="noStrike">
              <a:solidFill>
                <a:schemeClr val="dk1"/>
              </a:solidFill>
              <a:highlight>
                <a:srgbClr val="FF9900"/>
              </a:highlight>
              <a:latin typeface="Arial"/>
              <a:ea typeface="Arial"/>
              <a:cs typeface="Arial"/>
              <a:sym typeface="Arial"/>
            </a:endParaRPr>
          </a:p>
        </p:txBody>
      </p:sp>
      <p:pic>
        <p:nvPicPr>
          <p:cNvPr descr="page22image24331072" id="145" name="Google Shape;145;p22"/>
          <p:cNvPicPr preferRelativeResize="0"/>
          <p:nvPr/>
        </p:nvPicPr>
        <p:blipFill rotWithShape="1">
          <a:blip r:embed="rId5">
            <a:alphaModFix/>
          </a:blip>
          <a:srcRect b="0" l="0" r="0" t="0"/>
          <a:stretch/>
        </p:blipFill>
        <p:spPr>
          <a:xfrm>
            <a:off x="1971647" y="899150"/>
            <a:ext cx="2473578" cy="1827275"/>
          </a:xfrm>
          <a:prstGeom prst="rect">
            <a:avLst/>
          </a:prstGeom>
          <a:noFill/>
          <a:ln>
            <a:noFill/>
          </a:ln>
        </p:spPr>
      </p:pic>
      <p:sp>
        <p:nvSpPr>
          <p:cNvPr id="146" name="Google Shape;146;p22"/>
          <p:cNvSpPr txBox="1"/>
          <p:nvPr/>
        </p:nvSpPr>
        <p:spPr>
          <a:xfrm>
            <a:off x="135350" y="1218200"/>
            <a:ext cx="1643700" cy="9381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What would improve the ease of transportation on the main street? (right)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page15image24289616" id="151" name="Google Shape;151;p23"/>
          <p:cNvPicPr preferRelativeResize="0"/>
          <p:nvPr/>
        </p:nvPicPr>
        <p:blipFill rotWithShape="1">
          <a:blip r:embed="rId3">
            <a:alphaModFix/>
          </a:blip>
          <a:srcRect b="0" l="0" r="0" t="0"/>
          <a:stretch/>
        </p:blipFill>
        <p:spPr>
          <a:xfrm>
            <a:off x="2979235" y="806163"/>
            <a:ext cx="5207040" cy="2006175"/>
          </a:xfrm>
          <a:prstGeom prst="rect">
            <a:avLst/>
          </a:prstGeom>
          <a:noFill/>
          <a:ln>
            <a:noFill/>
          </a:ln>
        </p:spPr>
      </p:pic>
      <p:pic>
        <p:nvPicPr>
          <p:cNvPr descr="page22image24336896" id="152" name="Google Shape;152;p23"/>
          <p:cNvPicPr preferRelativeResize="0"/>
          <p:nvPr/>
        </p:nvPicPr>
        <p:blipFill rotWithShape="1">
          <a:blip r:embed="rId4">
            <a:alphaModFix/>
          </a:blip>
          <a:srcRect b="0" l="0" r="0" t="0"/>
          <a:stretch/>
        </p:blipFill>
        <p:spPr>
          <a:xfrm>
            <a:off x="6098450" y="2861825"/>
            <a:ext cx="2970378" cy="2221700"/>
          </a:xfrm>
          <a:prstGeom prst="rect">
            <a:avLst/>
          </a:prstGeom>
          <a:noFill/>
          <a:ln>
            <a:noFill/>
          </a:ln>
        </p:spPr>
      </p:pic>
      <p:sp>
        <p:nvSpPr>
          <p:cNvPr id="153" name="Google Shape;153;p23"/>
          <p:cNvSpPr txBox="1"/>
          <p:nvPr/>
        </p:nvSpPr>
        <p:spPr>
          <a:xfrm>
            <a:off x="3532750" y="3869900"/>
            <a:ext cx="2504100" cy="743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What types of amenities/services would you like to see more of on the main street? (right)</a:t>
            </a:r>
            <a:endParaRPr b="0" i="0" sz="1400" u="none" cap="none" strike="noStrike">
              <a:solidFill>
                <a:srgbClr val="000000"/>
              </a:solidFill>
              <a:highlight>
                <a:srgbClr val="FF9900"/>
              </a:highlight>
              <a:latin typeface="Arial"/>
              <a:ea typeface="Arial"/>
              <a:cs typeface="Arial"/>
              <a:sym typeface="Arial"/>
            </a:endParaRPr>
          </a:p>
        </p:txBody>
      </p:sp>
      <p:pic>
        <p:nvPicPr>
          <p:cNvPr descr="page23image24141328" id="154" name="Google Shape;154;p23"/>
          <p:cNvPicPr preferRelativeResize="0"/>
          <p:nvPr/>
        </p:nvPicPr>
        <p:blipFill rotWithShape="1">
          <a:blip r:embed="rId5">
            <a:alphaModFix/>
          </a:blip>
          <a:srcRect b="0" l="0" r="0" t="0"/>
          <a:stretch/>
        </p:blipFill>
        <p:spPr>
          <a:xfrm>
            <a:off x="0" y="2217200"/>
            <a:ext cx="2926300" cy="2926300"/>
          </a:xfrm>
          <a:prstGeom prst="rect">
            <a:avLst/>
          </a:prstGeom>
          <a:noFill/>
          <a:ln>
            <a:noFill/>
          </a:ln>
        </p:spPr>
      </p:pic>
      <p:sp>
        <p:nvSpPr>
          <p:cNvPr id="155" name="Google Shape;155;p23"/>
          <p:cNvSpPr txBox="1"/>
          <p:nvPr/>
        </p:nvSpPr>
        <p:spPr>
          <a:xfrm>
            <a:off x="2979225" y="2969425"/>
            <a:ext cx="2397600" cy="743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What would make the main street a more welcoming environment? (left)</a:t>
            </a:r>
            <a:endParaRPr b="0" i="0" sz="1400" u="none" cap="none" strike="noStrike">
              <a:solidFill>
                <a:srgbClr val="000000"/>
              </a:solidFill>
              <a:highlight>
                <a:srgbClr val="FF9900"/>
              </a:highlight>
              <a:latin typeface="Arial"/>
              <a:ea typeface="Arial"/>
              <a:cs typeface="Arial"/>
              <a:sym typeface="Arial"/>
            </a:endParaRPr>
          </a:p>
        </p:txBody>
      </p:sp>
      <p:sp>
        <p:nvSpPr>
          <p:cNvPr id="156" name="Google Shape;156;p23"/>
          <p:cNvSpPr txBox="1"/>
          <p:nvPr>
            <p:ph type="title"/>
          </p:nvPr>
        </p:nvSpPr>
        <p:spPr>
          <a:xfrm>
            <a:off x="183750" y="183975"/>
            <a:ext cx="84165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Results Summary - Answering Research Q #1</a:t>
            </a:r>
            <a:endParaRPr>
              <a:solidFill>
                <a:srgbClr val="1155CC"/>
              </a:solidFill>
            </a:endParaRPr>
          </a:p>
        </p:txBody>
      </p:sp>
      <p:pic>
        <p:nvPicPr>
          <p:cNvPr descr="page2image24820560" id="157" name="Google Shape;157;p23"/>
          <p:cNvPicPr preferRelativeResize="0"/>
          <p:nvPr/>
        </p:nvPicPr>
        <p:blipFill rotWithShape="1">
          <a:blip r:embed="rId6">
            <a:alphaModFix/>
          </a:blip>
          <a:srcRect b="0" l="0" r="0" t="0"/>
          <a:stretch/>
        </p:blipFill>
        <p:spPr>
          <a:xfrm>
            <a:off x="8027550" y="183975"/>
            <a:ext cx="572700" cy="57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79675" y="203300"/>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Results Summary - Answering Research Q #1</a:t>
            </a:r>
            <a:endParaRPr>
              <a:solidFill>
                <a:srgbClr val="1155CC"/>
              </a:solidFill>
            </a:endParaRPr>
          </a:p>
        </p:txBody>
      </p:sp>
      <p:pic>
        <p:nvPicPr>
          <p:cNvPr descr="page2image24820560" id="163" name="Google Shape;163;p24"/>
          <p:cNvPicPr preferRelativeResize="0"/>
          <p:nvPr/>
        </p:nvPicPr>
        <p:blipFill rotWithShape="1">
          <a:blip r:embed="rId3">
            <a:alphaModFix/>
          </a:blip>
          <a:srcRect b="0" l="0" r="0" t="0"/>
          <a:stretch/>
        </p:blipFill>
        <p:spPr>
          <a:xfrm>
            <a:off x="8027575" y="203300"/>
            <a:ext cx="572700" cy="572700"/>
          </a:xfrm>
          <a:prstGeom prst="rect">
            <a:avLst/>
          </a:prstGeom>
          <a:noFill/>
          <a:ln>
            <a:noFill/>
          </a:ln>
        </p:spPr>
      </p:pic>
      <p:sp>
        <p:nvSpPr>
          <p:cNvPr id="164" name="Google Shape;164;p24"/>
          <p:cNvSpPr txBox="1"/>
          <p:nvPr/>
        </p:nvSpPr>
        <p:spPr>
          <a:xfrm>
            <a:off x="222375" y="908800"/>
            <a:ext cx="69612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Almost 84% </a:t>
            </a:r>
            <a:r>
              <a:rPr b="0" i="0" lang="en" sz="1100" u="none" cap="none" strike="noStrike">
                <a:solidFill>
                  <a:schemeClr val="dk1"/>
                </a:solidFill>
                <a:highlight>
                  <a:srgbClr val="FF9900"/>
                </a:highlight>
                <a:latin typeface="Arial"/>
                <a:ea typeface="Arial"/>
                <a:cs typeface="Arial"/>
                <a:sym typeface="Arial"/>
              </a:rPr>
              <a:t>have participated or do participate in community activities and events in the Junction</a:t>
            </a:r>
            <a:endParaRPr b="0" i="0" sz="1100" u="none" cap="none" strike="noStrike">
              <a:solidFill>
                <a:schemeClr val="dk1"/>
              </a:solidFill>
              <a:highlight>
                <a:srgbClr val="FF9900"/>
              </a:highlight>
              <a:latin typeface="Arial"/>
              <a:ea typeface="Arial"/>
              <a:cs typeface="Arial"/>
              <a:sym typeface="Arial"/>
            </a:endParaRPr>
          </a:p>
        </p:txBody>
      </p:sp>
      <p:sp>
        <p:nvSpPr>
          <p:cNvPr id="165" name="Google Shape;165;p24"/>
          <p:cNvSpPr txBox="1"/>
          <p:nvPr/>
        </p:nvSpPr>
        <p:spPr>
          <a:xfrm>
            <a:off x="222375" y="1262800"/>
            <a:ext cx="7763700" cy="70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Do you feel welcome on the Junction main street? ● Around 84% </a:t>
            </a:r>
            <a:r>
              <a:rPr b="0" i="0" lang="en" sz="1100" u="none" cap="none" strike="noStrike">
                <a:solidFill>
                  <a:schemeClr val="dk1"/>
                </a:solidFill>
                <a:highlight>
                  <a:srgbClr val="FF9900"/>
                </a:highlight>
                <a:latin typeface="Arial"/>
                <a:ea typeface="Arial"/>
                <a:cs typeface="Arial"/>
                <a:sym typeface="Arial"/>
              </a:rPr>
              <a:t>stated </a:t>
            </a:r>
            <a:r>
              <a:rPr b="1" i="0" lang="en" sz="1100" u="none" cap="none" strike="noStrike">
                <a:solidFill>
                  <a:srgbClr val="38761D"/>
                </a:solidFill>
                <a:highlight>
                  <a:srgbClr val="FF9900"/>
                </a:highlight>
                <a:latin typeface="Arial"/>
                <a:ea typeface="Arial"/>
                <a:cs typeface="Arial"/>
                <a:sym typeface="Arial"/>
              </a:rPr>
              <a:t>Yes</a:t>
            </a:r>
            <a:endParaRPr b="1" i="0" sz="1100" u="none" cap="none" strike="noStrike">
              <a:solidFill>
                <a:srgbClr val="38761D"/>
              </a:solidFill>
              <a:highlight>
                <a:srgbClr val="FF9900"/>
              </a:highlight>
              <a:latin typeface="Arial"/>
              <a:ea typeface="Arial"/>
              <a:cs typeface="Arial"/>
              <a:sym typeface="Arial"/>
            </a:endParaRPr>
          </a:p>
          <a:p>
            <a:pPr indent="0" lvl="0" marL="0" marR="0" rtl="0" algn="l">
              <a:lnSpc>
                <a:spcPct val="115000"/>
              </a:lnSpc>
              <a:spcBef>
                <a:spcPts val="1200"/>
              </a:spcBef>
              <a:spcAft>
                <a:spcPts val="120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Is the Junction family-friendly? ● Around 82% </a:t>
            </a:r>
            <a:r>
              <a:rPr b="0" i="0" lang="en" sz="1100" u="none" cap="none" strike="noStrike">
                <a:solidFill>
                  <a:schemeClr val="dk1"/>
                </a:solidFill>
                <a:highlight>
                  <a:srgbClr val="FF9900"/>
                </a:highlight>
                <a:latin typeface="Arial"/>
                <a:ea typeface="Arial"/>
                <a:cs typeface="Arial"/>
                <a:sym typeface="Arial"/>
              </a:rPr>
              <a:t>stated </a:t>
            </a:r>
            <a:r>
              <a:rPr b="1" i="0" lang="en" sz="1100" u="none" cap="none" strike="noStrike">
                <a:solidFill>
                  <a:srgbClr val="38761D"/>
                </a:solidFill>
                <a:highlight>
                  <a:srgbClr val="FF9900"/>
                </a:highlight>
                <a:latin typeface="Arial"/>
                <a:ea typeface="Arial"/>
                <a:cs typeface="Arial"/>
                <a:sym typeface="Arial"/>
              </a:rPr>
              <a:t>Yes</a:t>
            </a:r>
            <a:endParaRPr b="1" i="0" sz="1100" u="none" cap="none" strike="noStrike">
              <a:solidFill>
                <a:srgbClr val="38761D"/>
              </a:solidFill>
              <a:highlight>
                <a:srgbClr val="FF9900"/>
              </a:highlight>
              <a:latin typeface="Arial"/>
              <a:ea typeface="Arial"/>
              <a:cs typeface="Arial"/>
              <a:sym typeface="Arial"/>
            </a:endParaRPr>
          </a:p>
        </p:txBody>
      </p:sp>
      <p:sp>
        <p:nvSpPr>
          <p:cNvPr id="166" name="Google Shape;166;p24"/>
          <p:cNvSpPr txBox="1"/>
          <p:nvPr/>
        </p:nvSpPr>
        <p:spPr>
          <a:xfrm>
            <a:off x="222375" y="1917075"/>
            <a:ext cx="62649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Sense of Safety: ●  Around 62% </a:t>
            </a:r>
            <a:r>
              <a:rPr b="0" i="0" lang="en" sz="1100" u="none" cap="none" strike="noStrike">
                <a:solidFill>
                  <a:schemeClr val="dk1"/>
                </a:solidFill>
                <a:highlight>
                  <a:srgbClr val="FF9900"/>
                </a:highlight>
                <a:latin typeface="Arial"/>
                <a:ea typeface="Arial"/>
                <a:cs typeface="Arial"/>
                <a:sym typeface="Arial"/>
              </a:rPr>
              <a:t>stated </a:t>
            </a:r>
            <a:r>
              <a:rPr b="1" i="0" lang="en" sz="1100" u="none" cap="none" strike="noStrike">
                <a:solidFill>
                  <a:schemeClr val="dk1"/>
                </a:solidFill>
                <a:highlight>
                  <a:srgbClr val="FF9900"/>
                </a:highlight>
                <a:latin typeface="Arial"/>
                <a:ea typeface="Arial"/>
                <a:cs typeface="Arial"/>
                <a:sym typeface="Arial"/>
              </a:rPr>
              <a:t>‘I feel safe most of the time’</a:t>
            </a:r>
            <a:endParaRPr b="1" i="0" sz="1100" u="none" cap="none" strike="noStrike">
              <a:solidFill>
                <a:schemeClr val="dk1"/>
              </a:solidFill>
              <a:highlight>
                <a:srgbClr val="FF9900"/>
              </a:highlight>
              <a:latin typeface="Arial"/>
              <a:ea typeface="Arial"/>
              <a:cs typeface="Arial"/>
              <a:sym typeface="Arial"/>
            </a:endParaRPr>
          </a:p>
        </p:txBody>
      </p:sp>
      <p:sp>
        <p:nvSpPr>
          <p:cNvPr id="167" name="Google Shape;167;p24"/>
          <p:cNvSpPr txBox="1"/>
          <p:nvPr/>
        </p:nvSpPr>
        <p:spPr>
          <a:xfrm>
            <a:off x="222375" y="2271075"/>
            <a:ext cx="58494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Around 79% </a:t>
            </a:r>
            <a:r>
              <a:rPr b="0" i="0" lang="en" sz="1100" u="none" cap="none" strike="noStrike">
                <a:solidFill>
                  <a:schemeClr val="dk1"/>
                </a:solidFill>
                <a:highlight>
                  <a:srgbClr val="FF9900"/>
                </a:highlight>
                <a:latin typeface="Arial"/>
                <a:ea typeface="Arial"/>
                <a:cs typeface="Arial"/>
                <a:sym typeface="Arial"/>
              </a:rPr>
              <a:t>stated that they </a:t>
            </a:r>
            <a:r>
              <a:rPr b="1" i="0" lang="en" sz="1100" u="none" cap="none" strike="noStrike">
                <a:solidFill>
                  <a:schemeClr val="dk1"/>
                </a:solidFill>
                <a:highlight>
                  <a:srgbClr val="FF9900"/>
                </a:highlight>
                <a:latin typeface="Arial"/>
                <a:ea typeface="Arial"/>
                <a:cs typeface="Arial"/>
                <a:sym typeface="Arial"/>
              </a:rPr>
              <a:t>would like to see </a:t>
            </a:r>
            <a:r>
              <a:rPr b="0" i="0" lang="en" sz="1100" u="none" cap="none" strike="noStrike">
                <a:solidFill>
                  <a:schemeClr val="dk1"/>
                </a:solidFill>
                <a:highlight>
                  <a:srgbClr val="FF9900"/>
                </a:highlight>
                <a:latin typeface="Arial"/>
                <a:ea typeface="Arial"/>
                <a:cs typeface="Arial"/>
                <a:sym typeface="Arial"/>
              </a:rPr>
              <a:t>more public artwork on the main street</a:t>
            </a:r>
            <a:endParaRPr b="0" i="0" sz="1100" u="none" cap="none" strike="noStrike">
              <a:solidFill>
                <a:schemeClr val="dk1"/>
              </a:solidFill>
              <a:highlight>
                <a:srgbClr val="FF9900"/>
              </a:highlight>
              <a:latin typeface="Arial"/>
              <a:ea typeface="Arial"/>
              <a:cs typeface="Arial"/>
              <a:sym typeface="Arial"/>
            </a:endParaRPr>
          </a:p>
        </p:txBody>
      </p:sp>
      <p:pic>
        <p:nvPicPr>
          <p:cNvPr descr="page19image24139664" id="168" name="Google Shape;168;p24"/>
          <p:cNvPicPr preferRelativeResize="0"/>
          <p:nvPr/>
        </p:nvPicPr>
        <p:blipFill rotWithShape="1">
          <a:blip r:embed="rId4">
            <a:alphaModFix/>
          </a:blip>
          <a:srcRect b="0" l="0" r="0" t="0"/>
          <a:stretch/>
        </p:blipFill>
        <p:spPr>
          <a:xfrm>
            <a:off x="0" y="3311105"/>
            <a:ext cx="4572000" cy="1832395"/>
          </a:xfrm>
          <a:prstGeom prst="rect">
            <a:avLst/>
          </a:prstGeom>
          <a:noFill/>
          <a:ln>
            <a:noFill/>
          </a:ln>
        </p:spPr>
      </p:pic>
      <p:pic>
        <p:nvPicPr>
          <p:cNvPr descr="page19image24146320" id="169" name="Google Shape;169;p24"/>
          <p:cNvPicPr preferRelativeResize="0"/>
          <p:nvPr/>
        </p:nvPicPr>
        <p:blipFill rotWithShape="1">
          <a:blip r:embed="rId5">
            <a:alphaModFix/>
          </a:blip>
          <a:srcRect b="0" l="0" r="0" t="0"/>
          <a:stretch/>
        </p:blipFill>
        <p:spPr>
          <a:xfrm>
            <a:off x="4572000" y="2571750"/>
            <a:ext cx="4574525" cy="183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79675" y="203300"/>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Results Summary - Answering Research Q #1</a:t>
            </a:r>
            <a:endParaRPr>
              <a:solidFill>
                <a:srgbClr val="1155CC"/>
              </a:solidFill>
            </a:endParaRPr>
          </a:p>
        </p:txBody>
      </p:sp>
      <p:pic>
        <p:nvPicPr>
          <p:cNvPr descr="page2image24820560" id="175" name="Google Shape;175;p25"/>
          <p:cNvPicPr preferRelativeResize="0"/>
          <p:nvPr/>
        </p:nvPicPr>
        <p:blipFill rotWithShape="1">
          <a:blip r:embed="rId3">
            <a:alphaModFix/>
          </a:blip>
          <a:srcRect b="0" l="0" r="0" t="0"/>
          <a:stretch/>
        </p:blipFill>
        <p:spPr>
          <a:xfrm>
            <a:off x="8027575" y="203300"/>
            <a:ext cx="572700" cy="572700"/>
          </a:xfrm>
          <a:prstGeom prst="rect">
            <a:avLst/>
          </a:prstGeom>
          <a:noFill/>
          <a:ln>
            <a:noFill/>
          </a:ln>
        </p:spPr>
      </p:pic>
      <p:pic>
        <p:nvPicPr>
          <p:cNvPr descr="page20image24265536" id="176" name="Google Shape;176;p25"/>
          <p:cNvPicPr preferRelativeResize="0"/>
          <p:nvPr/>
        </p:nvPicPr>
        <p:blipFill rotWithShape="1">
          <a:blip r:embed="rId4">
            <a:alphaModFix/>
          </a:blip>
          <a:srcRect b="0" l="0" r="0" t="0"/>
          <a:stretch/>
        </p:blipFill>
        <p:spPr>
          <a:xfrm>
            <a:off x="152400" y="928400"/>
            <a:ext cx="4496150" cy="1798050"/>
          </a:xfrm>
          <a:prstGeom prst="rect">
            <a:avLst/>
          </a:prstGeom>
          <a:noFill/>
          <a:ln>
            <a:noFill/>
          </a:ln>
        </p:spPr>
      </p:pic>
      <p:pic>
        <p:nvPicPr>
          <p:cNvPr descr="page20image24273648" id="177" name="Google Shape;177;p25"/>
          <p:cNvPicPr preferRelativeResize="0"/>
          <p:nvPr/>
        </p:nvPicPr>
        <p:blipFill rotWithShape="1">
          <a:blip r:embed="rId5">
            <a:alphaModFix/>
          </a:blip>
          <a:srcRect b="0" l="0" r="0" t="0"/>
          <a:stretch/>
        </p:blipFill>
        <p:spPr>
          <a:xfrm>
            <a:off x="152400" y="2878850"/>
            <a:ext cx="4496150" cy="1969954"/>
          </a:xfrm>
          <a:prstGeom prst="rect">
            <a:avLst/>
          </a:prstGeom>
          <a:noFill/>
          <a:ln>
            <a:noFill/>
          </a:ln>
        </p:spPr>
      </p:pic>
      <p:pic>
        <p:nvPicPr>
          <p:cNvPr descr="page21image24232144" id="178" name="Google Shape;178;p25"/>
          <p:cNvPicPr preferRelativeResize="0"/>
          <p:nvPr/>
        </p:nvPicPr>
        <p:blipFill rotWithShape="1">
          <a:blip r:embed="rId6">
            <a:alphaModFix/>
          </a:blip>
          <a:srcRect b="0" l="0" r="0" t="0"/>
          <a:stretch/>
        </p:blipFill>
        <p:spPr>
          <a:xfrm>
            <a:off x="6107350" y="860725"/>
            <a:ext cx="2932425" cy="2018124"/>
          </a:xfrm>
          <a:prstGeom prst="rect">
            <a:avLst/>
          </a:prstGeom>
          <a:noFill/>
          <a:ln>
            <a:noFill/>
          </a:ln>
        </p:spPr>
      </p:pic>
      <p:pic>
        <p:nvPicPr>
          <p:cNvPr descr="page21image24235680" id="179" name="Google Shape;179;p25"/>
          <p:cNvPicPr preferRelativeResize="0"/>
          <p:nvPr/>
        </p:nvPicPr>
        <p:blipFill rotWithShape="1">
          <a:blip r:embed="rId7">
            <a:alphaModFix/>
          </a:blip>
          <a:srcRect b="0" l="0" r="0" t="0"/>
          <a:stretch/>
        </p:blipFill>
        <p:spPr>
          <a:xfrm>
            <a:off x="4800950" y="2972975"/>
            <a:ext cx="2725151" cy="2018124"/>
          </a:xfrm>
          <a:prstGeom prst="rect">
            <a:avLst/>
          </a:prstGeom>
          <a:noFill/>
          <a:ln>
            <a:noFill/>
          </a:ln>
        </p:spPr>
      </p:pic>
      <p:sp>
        <p:nvSpPr>
          <p:cNvPr id="180" name="Google Shape;180;p25"/>
          <p:cNvSpPr txBox="1"/>
          <p:nvPr/>
        </p:nvSpPr>
        <p:spPr>
          <a:xfrm>
            <a:off x="7579075" y="3027938"/>
            <a:ext cx="1469700" cy="12621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Most (above)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Least (left) favourite features of Main Street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154700" y="77625"/>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Answering Research Q #2</a:t>
            </a:r>
            <a:endParaRPr>
              <a:solidFill>
                <a:srgbClr val="1155CC"/>
              </a:solidFill>
            </a:endParaRPr>
          </a:p>
          <a:p>
            <a:pPr indent="0" lvl="0" marL="0" rtl="0" algn="l">
              <a:lnSpc>
                <a:spcPct val="100000"/>
              </a:lnSpc>
              <a:spcBef>
                <a:spcPts val="0"/>
              </a:spcBef>
              <a:spcAft>
                <a:spcPts val="0"/>
              </a:spcAft>
              <a:buSzPct val="111111"/>
              <a:buNone/>
            </a:pPr>
            <a:r>
              <a:t/>
            </a:r>
            <a:endParaRPr/>
          </a:p>
        </p:txBody>
      </p:sp>
      <p:sp>
        <p:nvSpPr>
          <p:cNvPr id="186" name="Google Shape;186;p26"/>
          <p:cNvSpPr txBox="1"/>
          <p:nvPr>
            <p:ph idx="1" type="body"/>
          </p:nvPr>
        </p:nvSpPr>
        <p:spPr>
          <a:xfrm>
            <a:off x="696125" y="705775"/>
            <a:ext cx="7241400" cy="4273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2500" lnSpcReduction="10000"/>
          </a:bodyPr>
          <a:lstStyle/>
          <a:p>
            <a:pPr indent="-316240" lvl="0" marL="457200" rtl="0" algn="l">
              <a:lnSpc>
                <a:spcPct val="115000"/>
              </a:lnSpc>
              <a:spcBef>
                <a:spcPts val="0"/>
              </a:spcBef>
              <a:spcAft>
                <a:spcPts val="0"/>
              </a:spcAft>
              <a:buClr>
                <a:schemeClr val="dk2"/>
              </a:buClr>
              <a:buSzPct val="100000"/>
              <a:buAutoNum type="arabicPeriod"/>
            </a:pPr>
            <a:r>
              <a:rPr b="1" lang="en" sz="1491">
                <a:highlight>
                  <a:srgbClr val="FF9900"/>
                </a:highlight>
              </a:rPr>
              <a:t>How can these perspectives and concerns </a:t>
            </a:r>
            <a:r>
              <a:rPr b="1" lang="en" sz="1491">
                <a:solidFill>
                  <a:srgbClr val="1155CC"/>
                </a:solidFill>
                <a:highlight>
                  <a:srgbClr val="FF9900"/>
                </a:highlight>
              </a:rPr>
              <a:t>effectively inform the evolution and development </a:t>
            </a:r>
            <a:r>
              <a:rPr b="1" lang="en" sz="1491">
                <a:highlight>
                  <a:srgbClr val="FF9900"/>
                </a:highlight>
              </a:rPr>
              <a:t>of the main street and the neighbourhood?</a:t>
            </a:r>
            <a:endParaRPr b="1" sz="1491">
              <a:highlight>
                <a:srgbClr val="FF9900"/>
              </a:highlight>
            </a:endParaRPr>
          </a:p>
          <a:p>
            <a:pPr indent="0" lvl="0" marL="457200" rtl="0" algn="l">
              <a:lnSpc>
                <a:spcPct val="115000"/>
              </a:lnSpc>
              <a:spcBef>
                <a:spcPts val="0"/>
              </a:spcBef>
              <a:spcAft>
                <a:spcPts val="0"/>
              </a:spcAft>
              <a:buSzPct val="130512"/>
              <a:buNone/>
            </a:pPr>
            <a:r>
              <a:t/>
            </a:r>
            <a:endParaRPr sz="1491">
              <a:highlight>
                <a:srgbClr val="FF9900"/>
              </a:highlight>
            </a:endParaRPr>
          </a:p>
          <a:p>
            <a:pPr indent="-303630" lvl="0" marL="457200" rtl="0" algn="l">
              <a:lnSpc>
                <a:spcPct val="115000"/>
              </a:lnSpc>
              <a:spcBef>
                <a:spcPts val="0"/>
              </a:spcBef>
              <a:spcAft>
                <a:spcPts val="0"/>
              </a:spcAft>
              <a:buSzPct val="100000"/>
              <a:buChar char="●"/>
            </a:pPr>
            <a:r>
              <a:rPr lang="en" sz="1277">
                <a:highlight>
                  <a:srgbClr val="FF9900"/>
                </a:highlight>
              </a:rPr>
              <a:t>Findings can be thought of</a:t>
            </a:r>
            <a:r>
              <a:rPr lang="en" sz="1277">
                <a:solidFill>
                  <a:srgbClr val="1155CC"/>
                </a:solidFill>
                <a:highlight>
                  <a:srgbClr val="FF9900"/>
                </a:highlight>
              </a:rPr>
              <a:t> thematically, categorically, and comparatively</a:t>
            </a:r>
            <a:r>
              <a:rPr lang="en" sz="1277">
                <a:highlight>
                  <a:srgbClr val="FF9900"/>
                </a:highlight>
              </a:rPr>
              <a:t> to put responses into conversation and help achieve a bigger picture vision of the community. </a:t>
            </a:r>
            <a:endParaRPr sz="1277">
              <a:highlight>
                <a:srgbClr val="FF9900"/>
              </a:highlight>
            </a:endParaRPr>
          </a:p>
          <a:p>
            <a:pPr indent="0" lvl="0" marL="914400" rtl="0" algn="l">
              <a:lnSpc>
                <a:spcPct val="115000"/>
              </a:lnSpc>
              <a:spcBef>
                <a:spcPts val="0"/>
              </a:spcBef>
              <a:spcAft>
                <a:spcPts val="0"/>
              </a:spcAft>
              <a:buSzPct val="152384"/>
              <a:buNone/>
            </a:pPr>
            <a:r>
              <a:t/>
            </a:r>
            <a:endParaRPr sz="1277">
              <a:highlight>
                <a:srgbClr val="FF9900"/>
              </a:highlight>
            </a:endParaRPr>
          </a:p>
          <a:p>
            <a:pPr indent="-303629" lvl="1" marL="1371600" rtl="0" algn="l">
              <a:lnSpc>
                <a:spcPct val="115000"/>
              </a:lnSpc>
              <a:spcBef>
                <a:spcPts val="0"/>
              </a:spcBef>
              <a:spcAft>
                <a:spcPts val="0"/>
              </a:spcAft>
              <a:buSzPct val="100000"/>
              <a:buChar char="○"/>
            </a:pPr>
            <a:r>
              <a:rPr lang="en" sz="1277">
                <a:highlight>
                  <a:srgbClr val="FF9900"/>
                </a:highlight>
              </a:rPr>
              <a:t>Residents, business owners, and other stakeholders can consult this information to better understand how perspectives on accessibility, for example, can help inform improvements to socialization</a:t>
            </a:r>
            <a:endParaRPr sz="1277">
              <a:highlight>
                <a:srgbClr val="FF9900"/>
              </a:highlight>
            </a:endParaRPr>
          </a:p>
          <a:p>
            <a:pPr indent="0" lvl="0" marL="0" rtl="0" algn="l">
              <a:lnSpc>
                <a:spcPct val="115000"/>
              </a:lnSpc>
              <a:spcBef>
                <a:spcPts val="0"/>
              </a:spcBef>
              <a:spcAft>
                <a:spcPts val="0"/>
              </a:spcAft>
              <a:buSzPct val="152384"/>
              <a:buNone/>
            </a:pPr>
            <a:r>
              <a:t/>
            </a:r>
            <a:endParaRPr sz="1277">
              <a:highlight>
                <a:srgbClr val="FF9900"/>
              </a:highlight>
            </a:endParaRPr>
          </a:p>
          <a:p>
            <a:pPr indent="-303630" lvl="0" marL="457200" rtl="0" algn="l">
              <a:lnSpc>
                <a:spcPct val="115000"/>
              </a:lnSpc>
              <a:spcBef>
                <a:spcPts val="0"/>
              </a:spcBef>
              <a:spcAft>
                <a:spcPts val="0"/>
              </a:spcAft>
              <a:buSzPct val="100000"/>
              <a:buChar char="●"/>
            </a:pPr>
            <a:r>
              <a:rPr lang="en" sz="1277">
                <a:solidFill>
                  <a:srgbClr val="1155CC"/>
                </a:solidFill>
                <a:highlight>
                  <a:srgbClr val="FF9900"/>
                </a:highlight>
              </a:rPr>
              <a:t>Kick-start a community strategy</a:t>
            </a:r>
            <a:r>
              <a:rPr lang="en" sz="1277">
                <a:highlight>
                  <a:srgbClr val="FF9900"/>
                </a:highlight>
              </a:rPr>
              <a:t> that creates a more suitable, agreeable and enjoyable neighbourhood. </a:t>
            </a:r>
            <a:endParaRPr sz="1277">
              <a:highlight>
                <a:srgbClr val="FF9900"/>
              </a:highlight>
            </a:endParaRPr>
          </a:p>
          <a:p>
            <a:pPr indent="-303630" lvl="0" marL="457200" rtl="0" algn="l">
              <a:lnSpc>
                <a:spcPct val="115000"/>
              </a:lnSpc>
              <a:spcBef>
                <a:spcPts val="0"/>
              </a:spcBef>
              <a:spcAft>
                <a:spcPts val="0"/>
              </a:spcAft>
              <a:buSzPct val="100000"/>
              <a:buChar char="●"/>
            </a:pPr>
            <a:r>
              <a:rPr lang="en" sz="1277">
                <a:solidFill>
                  <a:srgbClr val="1155CC"/>
                </a:solidFill>
                <a:highlight>
                  <a:srgbClr val="FF9900"/>
                </a:highlight>
              </a:rPr>
              <a:t>Assessing and understanding the evolution and development of main streets</a:t>
            </a:r>
            <a:r>
              <a:rPr lang="en" sz="1277">
                <a:highlight>
                  <a:srgbClr val="FF9900"/>
                </a:highlight>
              </a:rPr>
              <a:t> requires consideration of the perspectives and concerns of residents and stakeholders themselves, as also related to levels of satisfaction, experiences, and functionality. </a:t>
            </a:r>
            <a:endParaRPr sz="1277">
              <a:highlight>
                <a:srgbClr val="FF9900"/>
              </a:highlight>
            </a:endParaRPr>
          </a:p>
          <a:p>
            <a:pPr indent="-303630" lvl="0" marL="457200" rtl="0" algn="l">
              <a:lnSpc>
                <a:spcPct val="115000"/>
              </a:lnSpc>
              <a:spcBef>
                <a:spcPts val="0"/>
              </a:spcBef>
              <a:spcAft>
                <a:spcPts val="0"/>
              </a:spcAft>
              <a:buSzPct val="100000"/>
              <a:buChar char="●"/>
            </a:pPr>
            <a:r>
              <a:rPr lang="en" sz="1277">
                <a:highlight>
                  <a:srgbClr val="FF9900"/>
                </a:highlight>
              </a:rPr>
              <a:t>This report, among other informational materials, is just one way to</a:t>
            </a:r>
            <a:r>
              <a:rPr lang="en" sz="1277">
                <a:solidFill>
                  <a:srgbClr val="1155CC"/>
                </a:solidFill>
                <a:highlight>
                  <a:srgbClr val="FF9900"/>
                </a:highlight>
              </a:rPr>
              <a:t> illustrate how the perspectives</a:t>
            </a:r>
            <a:r>
              <a:rPr lang="en" sz="1277">
                <a:highlight>
                  <a:srgbClr val="FF9900"/>
                </a:highlight>
              </a:rPr>
              <a:t> of some participants from the same community may vary from or align with others’ perspectives. </a:t>
            </a:r>
            <a:endParaRPr b="1" sz="1277">
              <a:highlight>
                <a:srgbClr val="FF9900"/>
              </a:highlight>
            </a:endParaRPr>
          </a:p>
          <a:p>
            <a:pPr indent="-303630" lvl="0" marL="457200" rtl="0" algn="l">
              <a:lnSpc>
                <a:spcPct val="115000"/>
              </a:lnSpc>
              <a:spcBef>
                <a:spcPts val="0"/>
              </a:spcBef>
              <a:spcAft>
                <a:spcPts val="0"/>
              </a:spcAft>
              <a:buClr>
                <a:srgbClr val="1155CC"/>
              </a:buClr>
              <a:buSzPct val="100000"/>
              <a:buChar char="●"/>
            </a:pPr>
            <a:r>
              <a:rPr b="1" lang="en" sz="1277">
                <a:solidFill>
                  <a:srgbClr val="1155CC"/>
                </a:solidFill>
                <a:highlight>
                  <a:srgbClr val="FF9900"/>
                </a:highlight>
              </a:rPr>
              <a:t>Knowledge sharing &amp; building</a:t>
            </a:r>
            <a:endParaRPr b="1" sz="1277">
              <a:solidFill>
                <a:srgbClr val="1155CC"/>
              </a:solidFill>
              <a:highlight>
                <a:srgbClr val="FF9900"/>
              </a:highlight>
            </a:endParaRPr>
          </a:p>
          <a:p>
            <a:pPr indent="-303630" lvl="0" marL="457200" rtl="0" algn="l">
              <a:lnSpc>
                <a:spcPct val="115000"/>
              </a:lnSpc>
              <a:spcBef>
                <a:spcPts val="0"/>
              </a:spcBef>
              <a:spcAft>
                <a:spcPts val="0"/>
              </a:spcAft>
              <a:buSzPct val="100000"/>
              <a:buChar char="●"/>
            </a:pPr>
            <a:r>
              <a:rPr lang="en" sz="1277">
                <a:highlight>
                  <a:srgbClr val="FF9900"/>
                </a:highlight>
              </a:rPr>
              <a:t>The observational work is just one way of illustrating </a:t>
            </a:r>
            <a:r>
              <a:rPr lang="en" sz="1277">
                <a:solidFill>
                  <a:srgbClr val="1155CC"/>
                </a:solidFill>
                <a:highlight>
                  <a:srgbClr val="FF9900"/>
                </a:highlight>
              </a:rPr>
              <a:t>how those outside the community may see it</a:t>
            </a:r>
            <a:r>
              <a:rPr lang="en" sz="1277">
                <a:highlight>
                  <a:srgbClr val="FF9900"/>
                </a:highlight>
              </a:rPr>
              <a:t>, especially as the Junction is just one neighbourhood within a big city. This may function as a </a:t>
            </a:r>
            <a:r>
              <a:rPr lang="en" sz="1277">
                <a:solidFill>
                  <a:srgbClr val="1155CC"/>
                </a:solidFill>
                <a:highlight>
                  <a:srgbClr val="FF9900"/>
                </a:highlight>
              </a:rPr>
              <a:t>launching off point f</a:t>
            </a:r>
            <a:r>
              <a:rPr lang="en" sz="1277">
                <a:highlight>
                  <a:srgbClr val="FF9900"/>
                </a:highlight>
              </a:rPr>
              <a:t>or greater community engagement and flow of discussion.</a:t>
            </a:r>
            <a:endParaRPr sz="1277">
              <a:highlight>
                <a:srgbClr val="FF9900"/>
              </a:highlight>
            </a:endParaRPr>
          </a:p>
        </p:txBody>
      </p:sp>
      <p:pic>
        <p:nvPicPr>
          <p:cNvPr descr="page2image24820560" id="187" name="Google Shape;187;p26"/>
          <p:cNvPicPr preferRelativeResize="0"/>
          <p:nvPr/>
        </p:nvPicPr>
        <p:blipFill rotWithShape="1">
          <a:blip r:embed="rId3">
            <a:alphaModFix/>
          </a:blip>
          <a:srcRect b="0" l="0" r="0" t="0"/>
          <a:stretch/>
        </p:blipFill>
        <p:spPr>
          <a:xfrm>
            <a:off x="8102600" y="77625"/>
            <a:ext cx="572700" cy="572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311700" y="445025"/>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Strengths, Limitations and Suggestions</a:t>
            </a:r>
            <a:endParaRPr>
              <a:solidFill>
                <a:srgbClr val="1155CC"/>
              </a:solidFill>
            </a:endParaRPr>
          </a:p>
        </p:txBody>
      </p:sp>
      <p:sp>
        <p:nvSpPr>
          <p:cNvPr id="193" name="Google Shape;193;p27"/>
          <p:cNvSpPr txBox="1"/>
          <p:nvPr>
            <p:ph idx="1" type="body"/>
          </p:nvPr>
        </p:nvSpPr>
        <p:spPr>
          <a:xfrm>
            <a:off x="95550" y="1162150"/>
            <a:ext cx="5193000" cy="38556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33774"/>
              <a:buNone/>
            </a:pPr>
            <a:r>
              <a:rPr lang="en" sz="1583">
                <a:solidFill>
                  <a:srgbClr val="1155CC"/>
                </a:solidFill>
              </a:rPr>
              <a:t>Strengths</a:t>
            </a:r>
            <a:endParaRPr sz="1583">
              <a:solidFill>
                <a:srgbClr val="1155CC"/>
              </a:solidFill>
            </a:endParaRPr>
          </a:p>
          <a:p>
            <a:pPr indent="-299255" lvl="0" marL="457200" rtl="0" algn="l">
              <a:lnSpc>
                <a:spcPct val="115000"/>
              </a:lnSpc>
              <a:spcBef>
                <a:spcPts val="0"/>
              </a:spcBef>
              <a:spcAft>
                <a:spcPts val="0"/>
              </a:spcAft>
              <a:buSzPct val="100000"/>
              <a:buChar char="-"/>
            </a:pPr>
            <a:r>
              <a:rPr lang="en" sz="1308"/>
              <a:t>First of its kind in the neighbourhood, given its social sciences methods focus, survey layout, and various research components for data collection</a:t>
            </a:r>
            <a:endParaRPr sz="1308"/>
          </a:p>
          <a:p>
            <a:pPr indent="-299255" lvl="0" marL="457200" rtl="0" algn="l">
              <a:lnSpc>
                <a:spcPct val="115000"/>
              </a:lnSpc>
              <a:spcBef>
                <a:spcPts val="0"/>
              </a:spcBef>
              <a:spcAft>
                <a:spcPts val="0"/>
              </a:spcAft>
              <a:buSzPct val="100000"/>
              <a:buChar char="-"/>
            </a:pPr>
            <a:r>
              <a:rPr lang="en" sz="1308"/>
              <a:t>Canvassed at many streets (six per cluster), and considering limited number of months, we are pleased with our sample size </a:t>
            </a:r>
            <a:endParaRPr sz="1308"/>
          </a:p>
          <a:p>
            <a:pPr indent="-299255" lvl="0" marL="457200" rtl="0" algn="l">
              <a:lnSpc>
                <a:spcPct val="115000"/>
              </a:lnSpc>
              <a:spcBef>
                <a:spcPts val="0"/>
              </a:spcBef>
              <a:spcAft>
                <a:spcPts val="0"/>
              </a:spcAft>
              <a:buSzPct val="100000"/>
              <a:buChar char="-"/>
            </a:pPr>
            <a:r>
              <a:rPr lang="en" sz="1308"/>
              <a:t>Consistent survey measure format (Likert scale); no loaded or leading questions; open-ended to encourage feedback; logical flow of questions</a:t>
            </a:r>
            <a:endParaRPr sz="1308"/>
          </a:p>
          <a:p>
            <a:pPr indent="-299255" lvl="0" marL="457200" rtl="0" algn="l">
              <a:lnSpc>
                <a:spcPct val="115000"/>
              </a:lnSpc>
              <a:spcBef>
                <a:spcPts val="0"/>
              </a:spcBef>
              <a:spcAft>
                <a:spcPts val="0"/>
              </a:spcAft>
              <a:buSzPct val="100000"/>
              <a:buChar char="-"/>
            </a:pPr>
            <a:r>
              <a:rPr lang="en" sz="1308"/>
              <a:t>Literature-informed measures and concepts included</a:t>
            </a:r>
            <a:endParaRPr sz="1308"/>
          </a:p>
          <a:p>
            <a:pPr indent="-299255" lvl="0" marL="457200" rtl="0" algn="l">
              <a:lnSpc>
                <a:spcPct val="115000"/>
              </a:lnSpc>
              <a:spcBef>
                <a:spcPts val="0"/>
              </a:spcBef>
              <a:spcAft>
                <a:spcPts val="0"/>
              </a:spcAft>
              <a:buSzPct val="100000"/>
              <a:buChar char="-"/>
            </a:pPr>
            <a:r>
              <a:rPr lang="en" sz="1308"/>
              <a:t>Participant biases were limited to the best of abilities of researchers (avoiding pressuring participants to give certain types of answers)</a:t>
            </a:r>
            <a:endParaRPr sz="1308"/>
          </a:p>
          <a:p>
            <a:pPr indent="0" lvl="0" marL="0" rtl="0" algn="l">
              <a:lnSpc>
                <a:spcPct val="115000"/>
              </a:lnSpc>
              <a:spcBef>
                <a:spcPts val="0"/>
              </a:spcBef>
              <a:spcAft>
                <a:spcPts val="0"/>
              </a:spcAft>
              <a:buSzPct val="133774"/>
              <a:buNone/>
            </a:pPr>
            <a:r>
              <a:rPr lang="en" sz="1583">
                <a:solidFill>
                  <a:srgbClr val="1155CC"/>
                </a:solidFill>
              </a:rPr>
              <a:t>Limitations</a:t>
            </a:r>
            <a:endParaRPr sz="1583">
              <a:solidFill>
                <a:srgbClr val="1155CC"/>
              </a:solidFill>
            </a:endParaRPr>
          </a:p>
          <a:p>
            <a:pPr indent="-299255" lvl="0" marL="457200" rtl="0" algn="l">
              <a:lnSpc>
                <a:spcPct val="115000"/>
              </a:lnSpc>
              <a:spcBef>
                <a:spcPts val="0"/>
              </a:spcBef>
              <a:spcAft>
                <a:spcPts val="0"/>
              </a:spcAft>
              <a:buSzPct val="100000"/>
              <a:buChar char="-"/>
            </a:pPr>
            <a:r>
              <a:rPr lang="en" sz="1308"/>
              <a:t>No advanced statistical analyses (e.g., regressions)</a:t>
            </a:r>
            <a:endParaRPr sz="1308"/>
          </a:p>
          <a:p>
            <a:pPr indent="-299255" lvl="0" marL="457200" rtl="0" algn="l">
              <a:lnSpc>
                <a:spcPct val="115000"/>
              </a:lnSpc>
              <a:spcBef>
                <a:spcPts val="0"/>
              </a:spcBef>
              <a:spcAft>
                <a:spcPts val="0"/>
              </a:spcAft>
              <a:buSzPct val="100000"/>
              <a:buChar char="-"/>
            </a:pPr>
            <a:r>
              <a:rPr lang="en" sz="1308"/>
              <a:t>Representativeness not guaranteed, though random sample was achieved</a:t>
            </a:r>
            <a:endParaRPr sz="1308"/>
          </a:p>
          <a:p>
            <a:pPr indent="-299255" lvl="0" marL="457200" rtl="0" algn="l">
              <a:lnSpc>
                <a:spcPct val="115000"/>
              </a:lnSpc>
              <a:spcBef>
                <a:spcPts val="0"/>
              </a:spcBef>
              <a:spcAft>
                <a:spcPts val="0"/>
              </a:spcAft>
              <a:buSzPct val="100000"/>
              <a:buChar char="-"/>
            </a:pPr>
            <a:r>
              <a:rPr lang="en" sz="1308"/>
              <a:t>Accessible formats limited (some paper copies and larger survey font online); recruitment cards brought to Four Villages centre</a:t>
            </a:r>
            <a:endParaRPr sz="1308"/>
          </a:p>
          <a:p>
            <a:pPr indent="-299255" lvl="0" marL="457200" rtl="0" algn="l">
              <a:lnSpc>
                <a:spcPct val="115000"/>
              </a:lnSpc>
              <a:spcBef>
                <a:spcPts val="0"/>
              </a:spcBef>
              <a:spcAft>
                <a:spcPts val="0"/>
              </a:spcAft>
              <a:buSzPct val="100000"/>
              <a:buChar char="-"/>
            </a:pPr>
            <a:r>
              <a:rPr lang="en" sz="1308"/>
              <a:t>Limited access to recruitment in apartments</a:t>
            </a:r>
            <a:endParaRPr sz="1308"/>
          </a:p>
          <a:p>
            <a:pPr indent="-299255" lvl="0" marL="457200" rtl="0" algn="l">
              <a:lnSpc>
                <a:spcPct val="115000"/>
              </a:lnSpc>
              <a:spcBef>
                <a:spcPts val="0"/>
              </a:spcBef>
              <a:spcAft>
                <a:spcPts val="0"/>
              </a:spcAft>
              <a:buSzPct val="100000"/>
              <a:buChar char="-"/>
            </a:pPr>
            <a:r>
              <a:rPr lang="en" sz="1308"/>
              <a:t>At this stage, only cross-sectional (a one-time) study</a:t>
            </a:r>
            <a:endParaRPr sz="1308">
              <a:solidFill>
                <a:srgbClr val="1155CC"/>
              </a:solidFill>
            </a:endParaRPr>
          </a:p>
          <a:p>
            <a:pPr indent="0" lvl="0" marL="0" rtl="0" algn="l">
              <a:lnSpc>
                <a:spcPct val="115000"/>
              </a:lnSpc>
              <a:spcBef>
                <a:spcPts val="0"/>
              </a:spcBef>
              <a:spcAft>
                <a:spcPts val="0"/>
              </a:spcAft>
              <a:buSzPct val="138589"/>
              <a:buNone/>
            </a:pPr>
            <a:r>
              <a:rPr lang="en" sz="1528">
                <a:solidFill>
                  <a:srgbClr val="1155CC"/>
                </a:solidFill>
              </a:rPr>
              <a:t>Suggestions</a:t>
            </a:r>
            <a:endParaRPr sz="1528">
              <a:solidFill>
                <a:srgbClr val="1155CC"/>
              </a:solidFill>
            </a:endParaRPr>
          </a:p>
          <a:p>
            <a:pPr indent="-299255" lvl="0" marL="457200" rtl="0" algn="l">
              <a:lnSpc>
                <a:spcPct val="115000"/>
              </a:lnSpc>
              <a:spcBef>
                <a:spcPts val="0"/>
              </a:spcBef>
              <a:spcAft>
                <a:spcPts val="0"/>
              </a:spcAft>
              <a:buSzPct val="100000"/>
              <a:buChar char="-"/>
            </a:pPr>
            <a:r>
              <a:rPr lang="en" sz="1308"/>
              <a:t>Repeat this sort of study</a:t>
            </a:r>
            <a:endParaRPr sz="1308"/>
          </a:p>
          <a:p>
            <a:pPr indent="-299255" lvl="0" marL="457200" rtl="0" algn="l">
              <a:lnSpc>
                <a:spcPct val="115000"/>
              </a:lnSpc>
              <a:spcBef>
                <a:spcPts val="0"/>
              </a:spcBef>
              <a:spcAft>
                <a:spcPts val="0"/>
              </a:spcAft>
              <a:buSzPct val="100000"/>
              <a:buChar char="-"/>
            </a:pPr>
            <a:r>
              <a:rPr lang="en" sz="1308"/>
              <a:t>Outreach to youth, elderly and marginalized groups</a:t>
            </a:r>
            <a:endParaRPr sz="1308"/>
          </a:p>
        </p:txBody>
      </p:sp>
      <p:pic>
        <p:nvPicPr>
          <p:cNvPr descr="page2image24820560" id="194" name="Google Shape;194;p27"/>
          <p:cNvPicPr preferRelativeResize="0"/>
          <p:nvPr/>
        </p:nvPicPr>
        <p:blipFill rotWithShape="1">
          <a:blip r:embed="rId3">
            <a:alphaModFix/>
          </a:blip>
          <a:srcRect b="0" l="0" r="0" t="0"/>
          <a:stretch/>
        </p:blipFill>
        <p:spPr>
          <a:xfrm>
            <a:off x="8259600" y="445025"/>
            <a:ext cx="572700" cy="572700"/>
          </a:xfrm>
          <a:prstGeom prst="rect">
            <a:avLst/>
          </a:prstGeom>
          <a:noFill/>
          <a:ln>
            <a:noFill/>
          </a:ln>
        </p:spPr>
      </p:pic>
      <p:pic>
        <p:nvPicPr>
          <p:cNvPr id="195" name="Google Shape;195;p27"/>
          <p:cNvPicPr preferRelativeResize="0"/>
          <p:nvPr/>
        </p:nvPicPr>
        <p:blipFill rotWithShape="1">
          <a:blip r:embed="rId4">
            <a:alphaModFix/>
          </a:blip>
          <a:srcRect b="0" l="0" r="0" t="0"/>
          <a:stretch/>
        </p:blipFill>
        <p:spPr>
          <a:xfrm>
            <a:off x="5379375" y="1162138"/>
            <a:ext cx="3641076" cy="2049650"/>
          </a:xfrm>
          <a:prstGeom prst="rect">
            <a:avLst/>
          </a:prstGeom>
          <a:noFill/>
          <a:ln>
            <a:noFill/>
          </a:ln>
        </p:spPr>
      </p:pic>
      <p:pic>
        <p:nvPicPr>
          <p:cNvPr descr="page1image55610208" id="196" name="Google Shape;196;p27"/>
          <p:cNvPicPr preferRelativeResize="0"/>
          <p:nvPr/>
        </p:nvPicPr>
        <p:blipFill rotWithShape="1">
          <a:blip r:embed="rId5">
            <a:alphaModFix/>
          </a:blip>
          <a:srcRect b="0" l="0" r="0" t="0"/>
          <a:stretch/>
        </p:blipFill>
        <p:spPr>
          <a:xfrm>
            <a:off x="5379375" y="3046775"/>
            <a:ext cx="3641075" cy="184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idx="1" type="body"/>
          </p:nvPr>
        </p:nvSpPr>
        <p:spPr>
          <a:xfrm>
            <a:off x="164350" y="908825"/>
            <a:ext cx="5201400" cy="4060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2500" lnSpcReduction="10000"/>
          </a:bodyPr>
          <a:lstStyle/>
          <a:p>
            <a:pPr indent="-334327" lvl="0" marL="457200" rtl="0" algn="l">
              <a:lnSpc>
                <a:spcPct val="115000"/>
              </a:lnSpc>
              <a:spcBef>
                <a:spcPts val="0"/>
              </a:spcBef>
              <a:spcAft>
                <a:spcPts val="0"/>
              </a:spcAft>
              <a:buSzPct val="100000"/>
              <a:buChar char="-"/>
            </a:pPr>
            <a:r>
              <a:rPr lang="en"/>
              <a:t>Current </a:t>
            </a:r>
            <a:r>
              <a:rPr lang="en">
                <a:solidFill>
                  <a:srgbClr val="1155CC"/>
                </a:solidFill>
              </a:rPr>
              <a:t>Heritage Conservation District phase one development</a:t>
            </a:r>
            <a:r>
              <a:rPr lang="en"/>
              <a:t> in the Junction being conducted, some exciting opportunities to merge ideas</a:t>
            </a:r>
            <a:r>
              <a:rPr baseline="30000" lang="en"/>
              <a:t>4</a:t>
            </a:r>
            <a:endParaRPr baseline="30000"/>
          </a:p>
          <a:p>
            <a:pPr indent="-334327" lvl="0" marL="457200" rtl="0" algn="l">
              <a:lnSpc>
                <a:spcPct val="115000"/>
              </a:lnSpc>
              <a:spcBef>
                <a:spcPts val="0"/>
              </a:spcBef>
              <a:spcAft>
                <a:spcPts val="0"/>
              </a:spcAft>
              <a:buSzPct val="100000"/>
              <a:buChar char="-"/>
            </a:pPr>
            <a:r>
              <a:rPr lang="en">
                <a:solidFill>
                  <a:srgbClr val="1155CC"/>
                </a:solidFill>
              </a:rPr>
              <a:t>Inclusion of: </a:t>
            </a:r>
            <a:r>
              <a:rPr lang="en"/>
              <a:t>developers, planners, political representatives, and policy makers in other studies/work to build off of </a:t>
            </a:r>
            <a:endParaRPr/>
          </a:p>
          <a:p>
            <a:pPr indent="-334327" lvl="0" marL="457200" rtl="0" algn="l">
              <a:lnSpc>
                <a:spcPct val="115000"/>
              </a:lnSpc>
              <a:spcBef>
                <a:spcPts val="0"/>
              </a:spcBef>
              <a:spcAft>
                <a:spcPts val="0"/>
              </a:spcAft>
              <a:buClr>
                <a:srgbClr val="1155CC"/>
              </a:buClr>
              <a:buSzPct val="100000"/>
              <a:buChar char="-"/>
            </a:pPr>
            <a:r>
              <a:rPr lang="en">
                <a:solidFill>
                  <a:srgbClr val="1155CC"/>
                </a:solidFill>
              </a:rPr>
              <a:t>Knowledge mobilization/translation</a:t>
            </a:r>
            <a:endParaRPr>
              <a:solidFill>
                <a:srgbClr val="1155CC"/>
              </a:solidFill>
            </a:endParaRPr>
          </a:p>
          <a:p>
            <a:pPr indent="-310832" lvl="1" marL="914400" rtl="0" algn="l">
              <a:lnSpc>
                <a:spcPct val="115000"/>
              </a:lnSpc>
              <a:spcBef>
                <a:spcPts val="0"/>
              </a:spcBef>
              <a:spcAft>
                <a:spcPts val="0"/>
              </a:spcAft>
              <a:buSzPct val="100000"/>
              <a:buChar char="-"/>
            </a:pPr>
            <a:r>
              <a:rPr lang="en"/>
              <a:t>Developing more </a:t>
            </a:r>
            <a:r>
              <a:rPr lang="en">
                <a:solidFill>
                  <a:srgbClr val="1155CC"/>
                </a:solidFill>
              </a:rPr>
              <a:t>accessible formats </a:t>
            </a:r>
            <a:r>
              <a:rPr lang="en"/>
              <a:t>of reports, and tools for community outreach, engagement and education</a:t>
            </a:r>
            <a:endParaRPr/>
          </a:p>
          <a:p>
            <a:pPr indent="-310832" lvl="1" marL="914400" rtl="0" algn="l">
              <a:lnSpc>
                <a:spcPct val="115000"/>
              </a:lnSpc>
              <a:spcBef>
                <a:spcPts val="0"/>
              </a:spcBef>
              <a:spcAft>
                <a:spcPts val="0"/>
              </a:spcAft>
              <a:buSzPct val="100000"/>
              <a:buChar char="-"/>
            </a:pPr>
            <a:r>
              <a:rPr lang="en">
                <a:solidFill>
                  <a:srgbClr val="1155CC"/>
                </a:solidFill>
              </a:rPr>
              <a:t>Conveying important city-wide information </a:t>
            </a:r>
            <a:r>
              <a:rPr lang="en"/>
              <a:t>that is impactful on community in ways that openly and effectively inform </a:t>
            </a:r>
            <a:endParaRPr/>
          </a:p>
          <a:p>
            <a:pPr indent="-310832" lvl="1" marL="914400" rtl="0" algn="l">
              <a:lnSpc>
                <a:spcPct val="115000"/>
              </a:lnSpc>
              <a:spcBef>
                <a:spcPts val="0"/>
              </a:spcBef>
              <a:spcAft>
                <a:spcPts val="0"/>
              </a:spcAft>
              <a:buSzPct val="100000"/>
              <a:buChar char="-"/>
            </a:pPr>
            <a:r>
              <a:rPr lang="en"/>
              <a:t>Community organizations should build/work on </a:t>
            </a:r>
            <a:r>
              <a:rPr lang="en">
                <a:solidFill>
                  <a:srgbClr val="1155CC"/>
                </a:solidFill>
              </a:rPr>
              <a:t>resource sharing strategies</a:t>
            </a:r>
            <a:r>
              <a:rPr lang="en"/>
              <a:t> to reach wider audience in community</a:t>
            </a:r>
            <a:endParaRPr/>
          </a:p>
        </p:txBody>
      </p:sp>
      <p:sp>
        <p:nvSpPr>
          <p:cNvPr id="202" name="Google Shape;202;p28"/>
          <p:cNvSpPr txBox="1"/>
          <p:nvPr>
            <p:ph type="title"/>
          </p:nvPr>
        </p:nvSpPr>
        <p:spPr>
          <a:xfrm>
            <a:off x="263350" y="251650"/>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Ways Forward</a:t>
            </a:r>
            <a:endParaRPr>
              <a:solidFill>
                <a:srgbClr val="1155CC"/>
              </a:solidFill>
            </a:endParaRPr>
          </a:p>
        </p:txBody>
      </p:sp>
      <p:pic>
        <p:nvPicPr>
          <p:cNvPr descr="page2image24820560" id="203" name="Google Shape;203;p28"/>
          <p:cNvPicPr preferRelativeResize="0"/>
          <p:nvPr/>
        </p:nvPicPr>
        <p:blipFill rotWithShape="1">
          <a:blip r:embed="rId3">
            <a:alphaModFix/>
          </a:blip>
          <a:srcRect b="0" l="0" r="0" t="0"/>
          <a:stretch/>
        </p:blipFill>
        <p:spPr>
          <a:xfrm>
            <a:off x="8211250" y="251650"/>
            <a:ext cx="572700" cy="572700"/>
          </a:xfrm>
          <a:prstGeom prst="rect">
            <a:avLst/>
          </a:prstGeom>
          <a:noFill/>
          <a:ln>
            <a:noFill/>
          </a:ln>
        </p:spPr>
      </p:pic>
      <p:pic>
        <p:nvPicPr>
          <p:cNvPr descr="page1image55610208" id="204" name="Google Shape;204;p28"/>
          <p:cNvPicPr preferRelativeResize="0"/>
          <p:nvPr/>
        </p:nvPicPr>
        <p:blipFill rotWithShape="1">
          <a:blip r:embed="rId4">
            <a:alphaModFix/>
          </a:blip>
          <a:srcRect b="0" l="0" r="0" t="0"/>
          <a:stretch/>
        </p:blipFill>
        <p:spPr>
          <a:xfrm>
            <a:off x="5418050" y="3037100"/>
            <a:ext cx="3641075" cy="1845900"/>
          </a:xfrm>
          <a:prstGeom prst="rect">
            <a:avLst/>
          </a:prstGeom>
          <a:noFill/>
          <a:ln>
            <a:noFill/>
          </a:ln>
        </p:spPr>
      </p:pic>
      <p:pic>
        <p:nvPicPr>
          <p:cNvPr id="205" name="Google Shape;205;p28"/>
          <p:cNvPicPr preferRelativeResize="0"/>
          <p:nvPr/>
        </p:nvPicPr>
        <p:blipFill rotWithShape="1">
          <a:blip r:embed="rId5">
            <a:alphaModFix/>
          </a:blip>
          <a:srcRect b="0" l="0" r="0" t="0"/>
          <a:stretch/>
        </p:blipFill>
        <p:spPr>
          <a:xfrm>
            <a:off x="5418050" y="987438"/>
            <a:ext cx="3641076" cy="2049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0" y="0"/>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References</a:t>
            </a:r>
            <a:endParaRPr>
              <a:solidFill>
                <a:srgbClr val="1155CC"/>
              </a:solidFill>
            </a:endParaRPr>
          </a:p>
        </p:txBody>
      </p:sp>
      <p:sp>
        <p:nvSpPr>
          <p:cNvPr id="211" name="Google Shape;211;p29"/>
          <p:cNvSpPr txBox="1"/>
          <p:nvPr>
            <p:ph idx="1" type="body"/>
          </p:nvPr>
        </p:nvSpPr>
        <p:spPr>
          <a:xfrm>
            <a:off x="48350" y="667100"/>
            <a:ext cx="9030000" cy="4398900"/>
          </a:xfrm>
          <a:prstGeom prst="rect">
            <a:avLst/>
          </a:prstGeom>
          <a:noFill/>
          <a:ln>
            <a:noFill/>
          </a:ln>
        </p:spPr>
        <p:txBody>
          <a:bodyPr anchorCtr="0" anchor="t" bIns="91425" lIns="91425" spcFirstLastPara="1" rIns="91425" wrap="square" tIns="91425">
            <a:normAutofit fontScale="77500" lnSpcReduction="20000"/>
          </a:bodyPr>
          <a:lstStyle/>
          <a:p>
            <a:pPr indent="-457200" lvl="0" marL="698500" marR="330200" rtl="0" algn="l">
              <a:lnSpc>
                <a:spcPct val="150000"/>
              </a:lnSpc>
              <a:spcBef>
                <a:spcPts val="1300"/>
              </a:spcBef>
              <a:spcAft>
                <a:spcPts val="0"/>
              </a:spcAft>
              <a:buSzPct val="211143"/>
              <a:buNone/>
            </a:pPr>
            <a:r>
              <a:rPr lang="en" sz="1100">
                <a:solidFill>
                  <a:schemeClr val="dk1"/>
                </a:solidFill>
              </a:rPr>
              <a:t>Abass, Z. I., &amp; Tucker, R. (2018). Residential satisfaction in low-density Australian suburbs: The impact of social and physical context on neighbourhood contentment. </a:t>
            </a:r>
            <a:r>
              <a:rPr i="1" lang="en" sz="1100">
                <a:solidFill>
                  <a:schemeClr val="dk1"/>
                </a:solidFill>
              </a:rPr>
              <a:t>Journal of Environmental Psychology</a:t>
            </a:r>
            <a:r>
              <a:rPr lang="en" sz="1100">
                <a:solidFill>
                  <a:schemeClr val="dk1"/>
                </a:solidFill>
              </a:rPr>
              <a:t>, </a:t>
            </a:r>
            <a:r>
              <a:rPr i="1" lang="en" sz="1100">
                <a:solidFill>
                  <a:schemeClr val="dk1"/>
                </a:solidFill>
              </a:rPr>
              <a:t>56</a:t>
            </a:r>
            <a:r>
              <a:rPr lang="en" sz="1100">
                <a:solidFill>
                  <a:schemeClr val="dk1"/>
                </a:solidFill>
              </a:rPr>
              <a:t>, 36–45.</a:t>
            </a:r>
            <a:endParaRPr sz="1100">
              <a:solidFill>
                <a:schemeClr val="dk1"/>
              </a:solidFill>
            </a:endParaRPr>
          </a:p>
          <a:p>
            <a:pPr indent="0" lvl="0" marL="698500" rtl="0" algn="l">
              <a:lnSpc>
                <a:spcPct val="115000"/>
              </a:lnSpc>
              <a:spcBef>
                <a:spcPts val="0"/>
              </a:spcBef>
              <a:spcAft>
                <a:spcPts val="0"/>
              </a:spcAft>
              <a:buSzPct val="211143"/>
              <a:buNone/>
            </a:pPr>
            <a:r>
              <a:rPr lang="en" sz="1100">
                <a:solidFill>
                  <a:schemeClr val="dk1"/>
                </a:solidFill>
              </a:rPr>
              <a:t>https://doi-org.proxy1.lib.uwo.ca/10.1016/j.jenvp.2018.02.005</a:t>
            </a:r>
            <a:endParaRPr sz="1100">
              <a:solidFill>
                <a:schemeClr val="dk1"/>
              </a:solidFill>
            </a:endParaRPr>
          </a:p>
          <a:p>
            <a:pPr indent="-457200" lvl="0" marL="698500" marR="330200" rtl="0" algn="l">
              <a:lnSpc>
                <a:spcPct val="150000"/>
              </a:lnSpc>
              <a:spcBef>
                <a:spcPts val="600"/>
              </a:spcBef>
              <a:spcAft>
                <a:spcPts val="0"/>
              </a:spcAft>
              <a:buSzPct val="211143"/>
              <a:buNone/>
            </a:pPr>
            <a:r>
              <a:rPr lang="en" sz="1100">
                <a:solidFill>
                  <a:schemeClr val="dk1"/>
                </a:solidFill>
              </a:rPr>
              <a:t>Abidin, N. Z., Abdullah, M. I., Basrah, N., &amp; Alias, M. N. (2019). Residential satisfaction: Literature review and aconceptual framework. </a:t>
            </a:r>
            <a:r>
              <a:rPr i="1" lang="en" sz="1100">
                <a:solidFill>
                  <a:schemeClr val="dk1"/>
                </a:solidFill>
              </a:rPr>
              <a:t>IOP Conference Series. Earth and Environmental Science</a:t>
            </a:r>
            <a:r>
              <a:rPr lang="en" sz="1100">
                <a:solidFill>
                  <a:schemeClr val="dk1"/>
                </a:solidFill>
              </a:rPr>
              <a:t>, </a:t>
            </a:r>
            <a:r>
              <a:rPr i="1" lang="en" sz="1100">
                <a:solidFill>
                  <a:schemeClr val="dk1"/>
                </a:solidFill>
              </a:rPr>
              <a:t>385</a:t>
            </a:r>
            <a:r>
              <a:rPr lang="en" sz="1100">
                <a:solidFill>
                  <a:schemeClr val="dk1"/>
                </a:solidFill>
              </a:rPr>
              <a:t>(1), 1-9. DOI10.1088/1755-1315/385/1/012040.</a:t>
            </a:r>
            <a:endParaRPr sz="1100">
              <a:solidFill>
                <a:schemeClr val="dk1"/>
              </a:solidFill>
            </a:endParaRPr>
          </a:p>
          <a:p>
            <a:pPr indent="-457200" lvl="0" marL="698500" marR="330200" rtl="0" algn="l">
              <a:lnSpc>
                <a:spcPct val="150000"/>
              </a:lnSpc>
              <a:spcBef>
                <a:spcPts val="0"/>
              </a:spcBef>
              <a:spcAft>
                <a:spcPts val="0"/>
              </a:spcAft>
              <a:buSzPct val="211143"/>
              <a:buNone/>
            </a:pPr>
            <a:r>
              <a:rPr lang="en" sz="1100">
                <a:solidFill>
                  <a:schemeClr val="dk1"/>
                </a:solidFill>
              </a:rPr>
              <a:t>ACTO. (2018). Where Will We Live? Ontario’s Affordable Rental Housing Crisis. In </a:t>
            </a:r>
            <a:r>
              <a:rPr i="1" lang="en" sz="1100">
                <a:solidFill>
                  <a:schemeClr val="dk1"/>
                </a:solidFill>
              </a:rPr>
              <a:t>Advocacy Centre for TenantsOntario</a:t>
            </a:r>
            <a:r>
              <a:rPr lang="en" sz="1100">
                <a:solidFill>
                  <a:schemeClr val="dk1"/>
                </a:solidFill>
              </a:rPr>
              <a:t>.</a:t>
            </a:r>
            <a:endParaRPr sz="1100">
              <a:solidFill>
                <a:schemeClr val="dk1"/>
              </a:solidFill>
            </a:endParaRPr>
          </a:p>
          <a:p>
            <a:pPr indent="-457200" lvl="0" marL="698500" marR="355600" rtl="0" algn="l">
              <a:lnSpc>
                <a:spcPct val="150000"/>
              </a:lnSpc>
              <a:spcBef>
                <a:spcPts val="0"/>
              </a:spcBef>
              <a:spcAft>
                <a:spcPts val="0"/>
              </a:spcAft>
              <a:buSzPct val="211143"/>
              <a:buNone/>
            </a:pPr>
            <a:r>
              <a:rPr lang="en" sz="1100">
                <a:solidFill>
                  <a:schemeClr val="dk1"/>
                </a:solidFill>
              </a:rPr>
              <a:t>Angus Reid Institute. (2022). </a:t>
            </a:r>
            <a:r>
              <a:rPr i="1" lang="en" sz="1100">
                <a:solidFill>
                  <a:schemeClr val="dk1"/>
                </a:solidFill>
              </a:rPr>
              <a:t>Reshaping communities: Discontent with community design drives a push formore inclusive architecture.</a:t>
            </a:r>
            <a:endParaRPr i="1" sz="1100">
              <a:solidFill>
                <a:schemeClr val="dk1"/>
              </a:solidFill>
            </a:endParaRPr>
          </a:p>
          <a:p>
            <a:pPr indent="0" lvl="0" marL="698500" rtl="0" algn="l">
              <a:lnSpc>
                <a:spcPct val="115000"/>
              </a:lnSpc>
              <a:spcBef>
                <a:spcPts val="0"/>
              </a:spcBef>
              <a:spcAft>
                <a:spcPts val="0"/>
              </a:spcAft>
              <a:buSzPct val="211143"/>
              <a:buNone/>
            </a:pPr>
            <a:r>
              <a:rPr lang="en" sz="1100" u="sng">
                <a:solidFill>
                  <a:schemeClr val="dk1"/>
                </a:solidFill>
              </a:rPr>
              <a:t>https://angusreid.org/reshaping-communities-rise-for-architecture/</a:t>
            </a:r>
            <a:r>
              <a:rPr lang="en" sz="1100">
                <a:solidFill>
                  <a:schemeClr val="dk1"/>
                </a:solidFill>
              </a:rPr>
              <a:t>.</a:t>
            </a:r>
            <a:endParaRPr sz="1100">
              <a:solidFill>
                <a:schemeClr val="dk1"/>
              </a:solidFill>
            </a:endParaRPr>
          </a:p>
          <a:p>
            <a:pPr indent="-457200" lvl="0" marL="698500" marR="330200" rtl="0" algn="l">
              <a:lnSpc>
                <a:spcPct val="150000"/>
              </a:lnSpc>
              <a:spcBef>
                <a:spcPts val="0"/>
              </a:spcBef>
              <a:spcAft>
                <a:spcPts val="0"/>
              </a:spcAft>
              <a:buClr>
                <a:schemeClr val="dk1"/>
              </a:buClr>
              <a:buSzPct val="100000"/>
              <a:buFont typeface="Arial"/>
              <a:buNone/>
            </a:pPr>
            <a:r>
              <a:rPr lang="en" sz="1100">
                <a:solidFill>
                  <a:schemeClr val="dk1"/>
                </a:solidFill>
              </a:rPr>
              <a:t>Brown, M., Fonberg, J., Schellenberg, G., &amp; Yang, R. (2021). </a:t>
            </a:r>
            <a:r>
              <a:rPr i="1" lang="en" sz="1100">
                <a:solidFill>
                  <a:schemeClr val="dk1"/>
                </a:solidFill>
              </a:rPr>
              <a:t>Neighbourhood characteristics and life satisfaction of individuals in lower-,middle-, and higher-income families in Canadian metropolitan areas</a:t>
            </a:r>
            <a:r>
              <a:rPr lang="en" sz="1100">
                <a:solidFill>
                  <a:schemeClr val="dk1"/>
                </a:solidFill>
              </a:rPr>
              <a:t>. Statistics Canada.</a:t>
            </a:r>
            <a:endParaRPr sz="1100">
              <a:solidFill>
                <a:schemeClr val="dk1"/>
              </a:solidFill>
            </a:endParaRPr>
          </a:p>
          <a:p>
            <a:pPr indent="-457200" lvl="0" marL="698500" marR="723900" rtl="0" algn="l">
              <a:lnSpc>
                <a:spcPct val="150000"/>
              </a:lnSpc>
              <a:spcBef>
                <a:spcPts val="0"/>
              </a:spcBef>
              <a:spcAft>
                <a:spcPts val="0"/>
              </a:spcAft>
              <a:buClr>
                <a:schemeClr val="dk1"/>
              </a:buClr>
              <a:buSzPct val="100000"/>
              <a:buFont typeface="Arial"/>
              <a:buNone/>
            </a:pPr>
            <a:r>
              <a:rPr lang="en" sz="1100">
                <a:solidFill>
                  <a:schemeClr val="dk1"/>
                </a:solidFill>
              </a:rPr>
              <a:t>Canadian Index of Wellbeing. (n.d.). </a:t>
            </a:r>
            <a:r>
              <a:rPr i="1" lang="en" sz="1100">
                <a:solidFill>
                  <a:schemeClr val="dk1"/>
                </a:solidFill>
              </a:rPr>
              <a:t>Domains and Indicators</a:t>
            </a:r>
            <a:r>
              <a:rPr lang="en" sz="1100">
                <a:solidFill>
                  <a:schemeClr val="dk1"/>
                </a:solidFill>
              </a:rPr>
              <a:t>. </a:t>
            </a:r>
            <a:r>
              <a:rPr lang="en" sz="1100" u="sng">
                <a:solidFill>
                  <a:schemeClr val="dk1"/>
                </a:solidFill>
              </a:rPr>
              <a:t>https://uwaterloo.ca/canadian-index-wellbeing/what-we-do/domains-and-indicators</a:t>
            </a:r>
            <a:endParaRPr sz="1100" u="sng">
              <a:solidFill>
                <a:schemeClr val="dk1"/>
              </a:solidFill>
            </a:endParaRPr>
          </a:p>
          <a:p>
            <a:pPr indent="-457200" lvl="0" marL="698500" marR="330200" rtl="0" algn="l">
              <a:lnSpc>
                <a:spcPct val="150000"/>
              </a:lnSpc>
              <a:spcBef>
                <a:spcPts val="0"/>
              </a:spcBef>
              <a:spcAft>
                <a:spcPts val="0"/>
              </a:spcAft>
              <a:buSzPct val="211143"/>
              <a:buNone/>
            </a:pPr>
            <a:r>
              <a:rPr lang="en" sz="1100">
                <a:solidFill>
                  <a:schemeClr val="dk1"/>
                </a:solidFill>
              </a:rPr>
              <a:t>Carr, D., Heger Boyle, E., Cornwell, B., Correll, S., Crosnoe, R., Fresse, J., Waters, M. C. (2021). S. Levitt &amp; E.Nakagawa (Eds.), </a:t>
            </a:r>
            <a:r>
              <a:rPr i="1" lang="en" sz="1100">
                <a:solidFill>
                  <a:schemeClr val="dk1"/>
                </a:solidFill>
              </a:rPr>
              <a:t>The Art and Science of Social Research</a:t>
            </a:r>
            <a:r>
              <a:rPr lang="en" sz="1100">
                <a:solidFill>
                  <a:schemeClr val="dk1"/>
                </a:solidFill>
              </a:rPr>
              <a:t>. (2nd ed.). W. W. Norton &amp; Company.</a:t>
            </a:r>
            <a:endParaRPr sz="1100">
              <a:solidFill>
                <a:schemeClr val="dk1"/>
              </a:solidFill>
            </a:endParaRPr>
          </a:p>
          <a:p>
            <a:pPr indent="-457200" lvl="0" marL="698500" marR="330200" rtl="0" algn="l">
              <a:lnSpc>
                <a:spcPct val="150000"/>
              </a:lnSpc>
              <a:spcBef>
                <a:spcPts val="0"/>
              </a:spcBef>
              <a:spcAft>
                <a:spcPts val="0"/>
              </a:spcAft>
              <a:buSzPct val="211143"/>
              <a:buNone/>
            </a:pPr>
            <a:r>
              <a:rPr lang="en" sz="1100">
                <a:solidFill>
                  <a:schemeClr val="dk1"/>
                </a:solidFill>
              </a:rPr>
              <a:t>Chum, A., Atkinson, P., &amp; O’Campo, P. (2019). Does time spent in the residential neighbourhood moderate the relationship between neighbourhood walkability and transport-related walking? A cross-sectional study from Toronto, Canada. </a:t>
            </a:r>
            <a:r>
              <a:rPr i="1" lang="en" sz="1100">
                <a:solidFill>
                  <a:schemeClr val="dk1"/>
                </a:solidFill>
              </a:rPr>
              <a:t>BMJ Open</a:t>
            </a:r>
            <a:r>
              <a:rPr lang="en" sz="1100">
                <a:solidFill>
                  <a:schemeClr val="dk1"/>
                </a:solidFill>
              </a:rPr>
              <a:t>, </a:t>
            </a:r>
            <a:r>
              <a:rPr i="1" lang="en" sz="1100">
                <a:solidFill>
                  <a:schemeClr val="dk1"/>
                </a:solidFill>
              </a:rPr>
              <a:t>9</a:t>
            </a:r>
            <a:r>
              <a:rPr lang="en" sz="1100">
                <a:solidFill>
                  <a:schemeClr val="dk1"/>
                </a:solidFill>
              </a:rPr>
              <a:t>(4), 1-7.</a:t>
            </a:r>
            <a:endParaRPr sz="1100">
              <a:solidFill>
                <a:schemeClr val="dk1"/>
              </a:solidFill>
            </a:endParaRPr>
          </a:p>
          <a:p>
            <a:pPr indent="0" lvl="0" marL="698500" rtl="0" algn="l">
              <a:lnSpc>
                <a:spcPct val="115000"/>
              </a:lnSpc>
              <a:spcBef>
                <a:spcPts val="0"/>
              </a:spcBef>
              <a:spcAft>
                <a:spcPts val="0"/>
              </a:spcAft>
              <a:buSzPct val="211143"/>
              <a:buNone/>
            </a:pPr>
            <a:r>
              <a:rPr lang="en" sz="1100">
                <a:solidFill>
                  <a:schemeClr val="dk1"/>
                </a:solidFill>
              </a:rPr>
              <a:t>https://doi-org.proxy1.lib.uwo.ca/10.1136/bmjopen-2018-023598.</a:t>
            </a:r>
            <a:endParaRPr sz="1100">
              <a:solidFill>
                <a:schemeClr val="dk1"/>
              </a:solidFill>
            </a:endParaRPr>
          </a:p>
          <a:p>
            <a:pPr indent="0" lvl="0" marL="241300" rtl="0" algn="l">
              <a:lnSpc>
                <a:spcPct val="115000"/>
              </a:lnSpc>
              <a:spcBef>
                <a:spcPts val="600"/>
              </a:spcBef>
              <a:spcAft>
                <a:spcPts val="0"/>
              </a:spcAft>
              <a:buSzPct val="211143"/>
              <a:buNone/>
            </a:pPr>
            <a:r>
              <a:rPr lang="en" sz="1100">
                <a:solidFill>
                  <a:schemeClr val="dk1"/>
                </a:solidFill>
              </a:rPr>
              <a:t>City of Toronto. (2020). </a:t>
            </a:r>
            <a:r>
              <a:rPr i="1" lang="en" sz="1100">
                <a:solidFill>
                  <a:schemeClr val="dk1"/>
                </a:solidFill>
              </a:rPr>
              <a:t>City planning neighbourhood survey.</a:t>
            </a:r>
            <a:endParaRPr i="1" sz="1100">
              <a:solidFill>
                <a:schemeClr val="dk1"/>
              </a:solidFill>
            </a:endParaRPr>
          </a:p>
          <a:p>
            <a:pPr indent="457200" lvl="0" marL="241300" marR="787400" rtl="0" algn="l">
              <a:lnSpc>
                <a:spcPct val="150000"/>
              </a:lnSpc>
              <a:spcBef>
                <a:spcPts val="600"/>
              </a:spcBef>
              <a:spcAft>
                <a:spcPts val="0"/>
              </a:spcAft>
              <a:buSzPct val="211143"/>
              <a:buNone/>
            </a:pPr>
            <a:r>
              <a:rPr lang="en" sz="1100" u="sng">
                <a:solidFill>
                  <a:schemeClr val="dk1"/>
                </a:solidFill>
              </a:rPr>
              <a:t>https://www.toronto.ca/legdocs/mmis/2020/ph/bgrd/backgroundfile-148584.pdf</a:t>
            </a:r>
            <a:r>
              <a:rPr lang="en" sz="1100">
                <a:solidFill>
                  <a:schemeClr val="dk1"/>
                </a:solidFill>
              </a:rPr>
              <a:t> </a:t>
            </a:r>
            <a:endParaRPr sz="1100">
              <a:solidFill>
                <a:schemeClr val="dk1"/>
              </a:solidFill>
            </a:endParaRPr>
          </a:p>
          <a:p>
            <a:pPr indent="0" lvl="0" marL="241300" marR="787400" rtl="0" algn="l">
              <a:lnSpc>
                <a:spcPct val="150000"/>
              </a:lnSpc>
              <a:spcBef>
                <a:spcPts val="600"/>
              </a:spcBef>
              <a:spcAft>
                <a:spcPts val="0"/>
              </a:spcAft>
              <a:buSzPct val="211143"/>
              <a:buNone/>
            </a:pPr>
            <a:r>
              <a:rPr lang="en" sz="1100">
                <a:solidFill>
                  <a:schemeClr val="dk1"/>
                </a:solidFill>
              </a:rPr>
              <a:t>City of Toronto. (2020).</a:t>
            </a:r>
            <a:r>
              <a:rPr i="1" lang="en" sz="1100">
                <a:solidFill>
                  <a:schemeClr val="dk1"/>
                </a:solidFill>
              </a:rPr>
              <a:t>The current state and future of Toronto’s retail main streets.</a:t>
            </a:r>
            <a:endParaRPr i="1" sz="1100">
              <a:solidFill>
                <a:schemeClr val="dk1"/>
              </a:solidFill>
            </a:endParaRPr>
          </a:p>
          <a:p>
            <a:pPr indent="-457200" lvl="0" marL="1155700" marR="330200" rtl="0" algn="l">
              <a:lnSpc>
                <a:spcPct val="150000"/>
              </a:lnSpc>
              <a:spcBef>
                <a:spcPts val="0"/>
              </a:spcBef>
              <a:spcAft>
                <a:spcPts val="0"/>
              </a:spcAft>
              <a:buClr>
                <a:schemeClr val="dk1"/>
              </a:buClr>
              <a:buSzPct val="100000"/>
              <a:buFont typeface="Arial"/>
              <a:buNone/>
            </a:pPr>
            <a:r>
              <a:rPr i="1" lang="en" sz="1100" u="sng">
                <a:solidFill>
                  <a:schemeClr val="dk1"/>
                </a:solidFill>
              </a:rPr>
              <a:t>https://www.toronto.ca/wp-content/uploads/2020/11/9826-Current-State-and-Future-of-To</a:t>
            </a:r>
            <a:r>
              <a:rPr i="1" lang="en" sz="1100">
                <a:solidFill>
                  <a:schemeClr val="dk1"/>
                </a:solidFill>
              </a:rPr>
              <a:t> </a:t>
            </a:r>
            <a:r>
              <a:rPr i="1" lang="en" sz="1100" u="sng">
                <a:solidFill>
                  <a:schemeClr val="dk1"/>
                </a:solidFill>
              </a:rPr>
              <a:t>rontos-Retail-Main-Streets-Full-Report-Final-Jan-2020-compressed.pdf</a:t>
            </a:r>
            <a:endParaRPr sz="1100">
              <a:solidFill>
                <a:schemeClr val="dk1"/>
              </a:solidFill>
            </a:endParaRPr>
          </a:p>
          <a:p>
            <a:pPr indent="-457200" lvl="0" marL="698500" marR="355600" rtl="0" algn="l">
              <a:lnSpc>
                <a:spcPct val="150000"/>
              </a:lnSpc>
              <a:spcBef>
                <a:spcPts val="0"/>
              </a:spcBef>
              <a:spcAft>
                <a:spcPts val="0"/>
              </a:spcAft>
              <a:buClr>
                <a:schemeClr val="dk1"/>
              </a:buClr>
              <a:buSzPct val="100000"/>
              <a:buFont typeface="Arial"/>
              <a:buNone/>
            </a:pPr>
            <a:r>
              <a:rPr lang="en" sz="1100">
                <a:solidFill>
                  <a:schemeClr val="dk1"/>
                </a:solidFill>
              </a:rPr>
              <a:t>City of Toronto. (n.d.). </a:t>
            </a:r>
            <a:r>
              <a:rPr i="1" lang="en" sz="1100">
                <a:solidFill>
                  <a:schemeClr val="dk1"/>
                </a:solidFill>
              </a:rPr>
              <a:t>Toronto main street recovery and rebuild initiative. </a:t>
            </a:r>
            <a:r>
              <a:rPr lang="en" sz="1100" u="sng">
                <a:solidFill>
                  <a:schemeClr val="dk1"/>
                </a:solidFill>
              </a:rPr>
              <a:t>https://www.toronto.ca/business-economy/business-operation-growth/business-incentive</a:t>
            </a:r>
            <a:r>
              <a:rPr lang="en" sz="1100">
                <a:solidFill>
                  <a:schemeClr val="dk1"/>
                </a:solidFill>
              </a:rPr>
              <a:t> </a:t>
            </a:r>
            <a:r>
              <a:rPr lang="en" sz="1100" u="sng">
                <a:solidFill>
                  <a:schemeClr val="dk1"/>
                </a:solidFill>
              </a:rPr>
              <a:t>s/toronto-main-street-recovery-and-rebuild-initiative/</a:t>
            </a:r>
            <a:endParaRPr sz="1100" u="sng">
              <a:solidFill>
                <a:schemeClr val="dk1"/>
              </a:solidFill>
            </a:endParaRPr>
          </a:p>
          <a:p>
            <a:pPr indent="-457200" lvl="0" marL="698500" marR="520700" rtl="0" algn="l">
              <a:lnSpc>
                <a:spcPct val="150000"/>
              </a:lnSpc>
              <a:spcBef>
                <a:spcPts val="0"/>
              </a:spcBef>
              <a:spcAft>
                <a:spcPts val="0"/>
              </a:spcAft>
              <a:buSzPct val="211143"/>
              <a:buNone/>
            </a:pPr>
            <a:r>
              <a:rPr lang="en" sz="1100">
                <a:solidFill>
                  <a:schemeClr val="dk1"/>
                </a:solidFill>
              </a:rPr>
              <a:t>Claveau, J. (2019). </a:t>
            </a:r>
            <a:r>
              <a:rPr i="1" lang="en" sz="1100">
                <a:solidFill>
                  <a:schemeClr val="dk1"/>
                </a:solidFill>
              </a:rPr>
              <a:t>Satisfaction of Canadian households with their neighbourhood: Highlights from the 2018 Canadian Housing Survey</a:t>
            </a:r>
            <a:r>
              <a:rPr lang="en" sz="1100">
                <a:solidFill>
                  <a:schemeClr val="dk1"/>
                </a:solidFill>
              </a:rPr>
              <a:t>. Statistics Canada.</a:t>
            </a:r>
            <a:r>
              <a:rPr lang="en" sz="1100" u="sng">
                <a:solidFill>
                  <a:schemeClr val="dk1"/>
                </a:solidFill>
              </a:rPr>
              <a:t>https://www150.statcan.gc.ca/n1/pub/75f0002m/75f0002m2019012-eng.htm</a:t>
            </a:r>
            <a:endParaRPr/>
          </a:p>
        </p:txBody>
      </p:sp>
      <p:pic>
        <p:nvPicPr>
          <p:cNvPr descr="page2image24820560" id="212" name="Google Shape;212;p29"/>
          <p:cNvPicPr preferRelativeResize="0"/>
          <p:nvPr/>
        </p:nvPicPr>
        <p:blipFill rotWithShape="1">
          <a:blip r:embed="rId3">
            <a:alphaModFix/>
          </a:blip>
          <a:srcRect b="0" l="0" r="0" t="0"/>
          <a:stretch/>
        </p:blipFill>
        <p:spPr>
          <a:xfrm>
            <a:off x="7947900" y="0"/>
            <a:ext cx="572700" cy="572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ph idx="1" type="body"/>
          </p:nvPr>
        </p:nvSpPr>
        <p:spPr>
          <a:xfrm>
            <a:off x="67675" y="744450"/>
            <a:ext cx="8981700" cy="4311900"/>
          </a:xfrm>
          <a:prstGeom prst="rect">
            <a:avLst/>
          </a:prstGeom>
          <a:noFill/>
          <a:ln>
            <a:noFill/>
          </a:ln>
        </p:spPr>
        <p:txBody>
          <a:bodyPr anchorCtr="0" anchor="t" bIns="91425" lIns="91425" spcFirstLastPara="1" rIns="91425" wrap="square" tIns="91425">
            <a:normAutofit fontScale="77500" lnSpcReduction="10000"/>
          </a:bodyPr>
          <a:lstStyle/>
          <a:p>
            <a:pPr indent="-457200" lvl="0" marL="698500" marR="330200" rtl="0" algn="l">
              <a:lnSpc>
                <a:spcPct val="150000"/>
              </a:lnSpc>
              <a:spcBef>
                <a:spcPts val="0"/>
              </a:spcBef>
              <a:spcAft>
                <a:spcPts val="0"/>
              </a:spcAft>
              <a:buClr>
                <a:schemeClr val="dk1"/>
              </a:buClr>
              <a:buSzPct val="100000"/>
              <a:buFont typeface="Arial"/>
              <a:buNone/>
            </a:pPr>
            <a:r>
              <a:rPr lang="en" sz="1100">
                <a:solidFill>
                  <a:schemeClr val="dk1"/>
                </a:solidFill>
              </a:rPr>
              <a:t>den Braver, N. R., Lakerveld, J., Gozdyra, P., van de Brug, T., Moin, J. S., Fazli, G. S., Rutters, F., Brug, J., Moineddin, R., Beulens, J. W. J., &amp; Booth, G. L. (2022). Development of a neighborhood drivability index and itsassociation with transportation behavior in Toronto. </a:t>
            </a:r>
            <a:r>
              <a:rPr i="1" lang="en" sz="1100">
                <a:solidFill>
                  <a:schemeClr val="dk1"/>
                </a:solidFill>
              </a:rPr>
              <a:t>Environment International</a:t>
            </a:r>
            <a:r>
              <a:rPr lang="en" sz="1100">
                <a:solidFill>
                  <a:schemeClr val="dk1"/>
                </a:solidFill>
              </a:rPr>
              <a:t>, </a:t>
            </a:r>
            <a:r>
              <a:rPr i="1" lang="en" sz="1100">
                <a:solidFill>
                  <a:schemeClr val="dk1"/>
                </a:solidFill>
              </a:rPr>
              <a:t>163</a:t>
            </a:r>
            <a:r>
              <a:rPr lang="en" sz="1100">
                <a:solidFill>
                  <a:schemeClr val="dk1"/>
                </a:solidFill>
              </a:rPr>
              <a:t>, 1-12.</a:t>
            </a:r>
            <a:r>
              <a:rPr lang="en" sz="1100" u="sng">
                <a:solidFill>
                  <a:schemeClr val="dk1"/>
                </a:solidFill>
              </a:rPr>
              <a:t>https://doi.org/10.1016/j.envint.2022.107182</a:t>
            </a:r>
            <a:r>
              <a:rPr lang="en" sz="1100">
                <a:solidFill>
                  <a:schemeClr val="dk1"/>
                </a:solidFill>
              </a:rPr>
              <a:t>.</a:t>
            </a:r>
            <a:endParaRPr sz="1100">
              <a:solidFill>
                <a:schemeClr val="dk1"/>
              </a:solidFill>
            </a:endParaRPr>
          </a:p>
          <a:p>
            <a:pPr indent="-457200" lvl="0" marL="698500" marR="330200" rtl="0" algn="l">
              <a:lnSpc>
                <a:spcPct val="150000"/>
              </a:lnSpc>
              <a:spcBef>
                <a:spcPts val="0"/>
              </a:spcBef>
              <a:spcAft>
                <a:spcPts val="0"/>
              </a:spcAft>
              <a:buClr>
                <a:schemeClr val="dk1"/>
              </a:buClr>
              <a:buSzPct val="100000"/>
              <a:buFont typeface="Arial"/>
              <a:buNone/>
            </a:pPr>
            <a:r>
              <a:rPr lang="en" sz="1100">
                <a:solidFill>
                  <a:schemeClr val="dk1"/>
                </a:solidFill>
              </a:rPr>
              <a:t>Emami, A., &amp; Sadeghlou, S. (2021). Residential satisfaction: A narrative literature review towards identification of coredeterminants and indicators. </a:t>
            </a:r>
            <a:r>
              <a:rPr i="1" lang="en" sz="1100">
                <a:solidFill>
                  <a:schemeClr val="dk1"/>
                </a:solidFill>
              </a:rPr>
              <a:t>Housing, Theory and Society, 38</a:t>
            </a:r>
            <a:r>
              <a:rPr lang="en" sz="1100">
                <a:solidFill>
                  <a:schemeClr val="dk1"/>
                </a:solidFill>
              </a:rPr>
              <a:t>(4), 512–540. https://doi-org.proxy1.lib.uwo.ca/10.1080/14036096.2020.1844795.</a:t>
            </a:r>
            <a:endParaRPr sz="1100">
              <a:solidFill>
                <a:schemeClr val="dk1"/>
              </a:solidFill>
            </a:endParaRPr>
          </a:p>
          <a:p>
            <a:pPr indent="-457200" lvl="0" marL="698500" marR="330200" rtl="0" algn="l">
              <a:lnSpc>
                <a:spcPct val="150000"/>
              </a:lnSpc>
              <a:spcBef>
                <a:spcPts val="0"/>
              </a:spcBef>
              <a:spcAft>
                <a:spcPts val="0"/>
              </a:spcAft>
              <a:buClr>
                <a:schemeClr val="dk1"/>
              </a:buClr>
              <a:buSzPct val="100000"/>
              <a:buFont typeface="Arial"/>
              <a:buNone/>
            </a:pPr>
            <a:r>
              <a:rPr lang="en" sz="1100">
                <a:solidFill>
                  <a:schemeClr val="dk1"/>
                </a:solidFill>
              </a:rPr>
              <a:t>Gianfredi, V., Buffoli, M., Rebecchi, A., Croci, R., Oradini-Alacreu, A., Stirparo, G., Marino, A., Odone, A., Capolongo, S., &amp; Signorelli, C. (2021). Association between urban greenspace and health: A systematic review of literature. </a:t>
            </a:r>
            <a:r>
              <a:rPr i="1" lang="en" sz="1100">
                <a:solidFill>
                  <a:schemeClr val="dk1"/>
                </a:solidFill>
              </a:rPr>
              <a:t>International Journal of Environmental Research and Public Health</a:t>
            </a:r>
            <a:r>
              <a:rPr lang="en" sz="1100">
                <a:solidFill>
                  <a:schemeClr val="dk1"/>
                </a:solidFill>
              </a:rPr>
              <a:t>, </a:t>
            </a:r>
            <a:r>
              <a:rPr i="1" lang="en" sz="1100">
                <a:solidFill>
                  <a:schemeClr val="dk1"/>
                </a:solidFill>
              </a:rPr>
              <a:t>18</a:t>
            </a:r>
            <a:r>
              <a:rPr lang="en" sz="1100">
                <a:solidFill>
                  <a:schemeClr val="dk1"/>
                </a:solidFill>
              </a:rPr>
              <a:t>(10), 1-23.</a:t>
            </a:r>
            <a:endParaRPr sz="1100">
              <a:solidFill>
                <a:schemeClr val="dk1"/>
              </a:solidFill>
            </a:endParaRPr>
          </a:p>
          <a:p>
            <a:pPr indent="0" lvl="0" marL="698500" rtl="0" algn="l">
              <a:lnSpc>
                <a:spcPct val="115000"/>
              </a:lnSpc>
              <a:spcBef>
                <a:spcPts val="0"/>
              </a:spcBef>
              <a:spcAft>
                <a:spcPts val="0"/>
              </a:spcAft>
              <a:buClr>
                <a:schemeClr val="dk1"/>
              </a:buClr>
              <a:buSzPct val="100000"/>
              <a:buFont typeface="Arial"/>
              <a:buNone/>
            </a:pPr>
            <a:r>
              <a:rPr lang="en" sz="1100">
                <a:solidFill>
                  <a:schemeClr val="dk1"/>
                </a:solidFill>
              </a:rPr>
              <a:t>https://doi-org.proxy1.lib.uwo.ca/10.3390/ijerph18105137</a:t>
            </a:r>
            <a:endParaRPr sz="1100">
              <a:solidFill>
                <a:schemeClr val="dk1"/>
              </a:solidFill>
            </a:endParaRPr>
          </a:p>
          <a:p>
            <a:pPr indent="-457200" lvl="0" marL="698500" marR="330200" rtl="0" algn="l">
              <a:lnSpc>
                <a:spcPct val="150000"/>
              </a:lnSpc>
              <a:spcBef>
                <a:spcPts val="600"/>
              </a:spcBef>
              <a:spcAft>
                <a:spcPts val="0"/>
              </a:spcAft>
              <a:buClr>
                <a:schemeClr val="dk1"/>
              </a:buClr>
              <a:buSzPct val="100000"/>
              <a:buFont typeface="Arial"/>
              <a:buNone/>
            </a:pPr>
            <a:r>
              <a:rPr lang="en" sz="1100">
                <a:solidFill>
                  <a:schemeClr val="dk1"/>
                </a:solidFill>
              </a:rPr>
              <a:t>Gosse, M., Ramos, H., Radice, M., Grant, J. L., &amp; Pritchard, P. (2016). What affects perceptions of neighbourhoodchange? </a:t>
            </a:r>
            <a:r>
              <a:rPr i="1" lang="en" sz="1100">
                <a:solidFill>
                  <a:schemeClr val="dk1"/>
                </a:solidFill>
              </a:rPr>
              <a:t>The Canadian Geographer</a:t>
            </a:r>
            <a:r>
              <a:rPr lang="en" sz="1100">
                <a:solidFill>
                  <a:schemeClr val="dk1"/>
                </a:solidFill>
              </a:rPr>
              <a:t>, </a:t>
            </a:r>
            <a:r>
              <a:rPr i="1" lang="en" sz="1100">
                <a:solidFill>
                  <a:schemeClr val="dk1"/>
                </a:solidFill>
              </a:rPr>
              <a:t>60</a:t>
            </a:r>
            <a:r>
              <a:rPr lang="en" sz="1100">
                <a:solidFill>
                  <a:schemeClr val="dk1"/>
                </a:solidFill>
              </a:rPr>
              <a:t>(4), 530–540.</a:t>
            </a:r>
            <a:endParaRPr sz="1100">
              <a:solidFill>
                <a:schemeClr val="dk1"/>
              </a:solidFill>
            </a:endParaRPr>
          </a:p>
          <a:p>
            <a:pPr indent="0" lvl="0" marL="698500" rtl="0" algn="l">
              <a:lnSpc>
                <a:spcPct val="115000"/>
              </a:lnSpc>
              <a:spcBef>
                <a:spcPts val="0"/>
              </a:spcBef>
              <a:spcAft>
                <a:spcPts val="0"/>
              </a:spcAft>
              <a:buClr>
                <a:schemeClr val="dk1"/>
              </a:buClr>
              <a:buSzPct val="100000"/>
              <a:buFont typeface="Arial"/>
              <a:buNone/>
            </a:pPr>
            <a:r>
              <a:rPr lang="en" sz="1100">
                <a:solidFill>
                  <a:schemeClr val="dk1"/>
                </a:solidFill>
              </a:rPr>
              <a:t>https://doi-org.proxy1.lib.uwo.ca/10.1111/cag.12324</a:t>
            </a:r>
            <a:endParaRPr sz="1100">
              <a:solidFill>
                <a:schemeClr val="dk1"/>
              </a:solidFill>
            </a:endParaRPr>
          </a:p>
          <a:p>
            <a:pPr indent="-457200" lvl="0" marL="698500" marR="330200" rtl="0" algn="l">
              <a:lnSpc>
                <a:spcPct val="150000"/>
              </a:lnSpc>
              <a:spcBef>
                <a:spcPts val="600"/>
              </a:spcBef>
              <a:spcAft>
                <a:spcPts val="0"/>
              </a:spcAft>
              <a:buClr>
                <a:schemeClr val="dk1"/>
              </a:buClr>
              <a:buSzPct val="100000"/>
              <a:buFont typeface="Arial"/>
              <a:buNone/>
            </a:pPr>
            <a:r>
              <a:rPr lang="en" sz="1100">
                <a:solidFill>
                  <a:schemeClr val="dk1"/>
                </a:solidFill>
              </a:rPr>
              <a:t>Helliwell, J. F., Shiplett, H., &amp; Barrington-Leigh, C. P. (2019). How happy are your neighbours? Variation in life satisfaction among 1200 Canadian neighbourhoods and communities. </a:t>
            </a:r>
            <a:r>
              <a:rPr i="1" lang="en" sz="1100">
                <a:solidFill>
                  <a:schemeClr val="dk1"/>
                </a:solidFill>
              </a:rPr>
              <a:t>PloS One</a:t>
            </a:r>
            <a:r>
              <a:rPr lang="en" sz="1100">
                <a:solidFill>
                  <a:schemeClr val="dk1"/>
                </a:solidFill>
              </a:rPr>
              <a:t>, </a:t>
            </a:r>
            <a:r>
              <a:rPr i="1" lang="en" sz="1100">
                <a:solidFill>
                  <a:schemeClr val="dk1"/>
                </a:solidFill>
              </a:rPr>
              <a:t>14</a:t>
            </a:r>
            <a:r>
              <a:rPr lang="en" sz="1100">
                <a:solidFill>
                  <a:schemeClr val="dk1"/>
                </a:solidFill>
              </a:rPr>
              <a:t>(1), 1-24.</a:t>
            </a:r>
            <a:r>
              <a:rPr lang="en" sz="1100" u="sng">
                <a:solidFill>
                  <a:srgbClr val="1154CC"/>
                </a:solidFill>
              </a:rPr>
              <a:t>http://dx.doi.org.proxy1.lib.uwo.ca/10.1371/journal.pone.0210091</a:t>
            </a:r>
            <a:endParaRPr sz="1100" u="sng">
              <a:solidFill>
                <a:srgbClr val="1154CC"/>
              </a:solidFill>
            </a:endParaRPr>
          </a:p>
          <a:p>
            <a:pPr indent="-457200" lvl="0" marL="698500" marR="355600" rtl="0" algn="l">
              <a:lnSpc>
                <a:spcPct val="150000"/>
              </a:lnSpc>
              <a:spcBef>
                <a:spcPts val="0"/>
              </a:spcBef>
              <a:spcAft>
                <a:spcPts val="0"/>
              </a:spcAft>
              <a:buClr>
                <a:schemeClr val="dk1"/>
              </a:buClr>
              <a:buSzPct val="100000"/>
              <a:buFont typeface="Arial"/>
              <a:buNone/>
            </a:pPr>
            <a:r>
              <a:rPr lang="en" sz="1100">
                <a:solidFill>
                  <a:schemeClr val="dk1"/>
                </a:solidFill>
              </a:rPr>
              <a:t>Hillier, A., Cannuscio, C. C., Griffin, L., Thomas, N., &amp; Glanz, K. (2014). The value of conducting door-to-door surveys. </a:t>
            </a:r>
            <a:r>
              <a:rPr i="1" lang="en" sz="1100">
                <a:solidFill>
                  <a:schemeClr val="dk1"/>
                </a:solidFill>
              </a:rPr>
              <a:t>International Journal of Social Research Methodology</a:t>
            </a:r>
            <a:r>
              <a:rPr lang="en" sz="1100">
                <a:solidFill>
                  <a:schemeClr val="dk1"/>
                </a:solidFill>
              </a:rPr>
              <a:t>, </a:t>
            </a:r>
            <a:r>
              <a:rPr i="1" lang="en" sz="1100">
                <a:solidFill>
                  <a:schemeClr val="dk1"/>
                </a:solidFill>
              </a:rPr>
              <a:t>17</a:t>
            </a:r>
            <a:r>
              <a:rPr lang="en" sz="1100">
                <a:solidFill>
                  <a:schemeClr val="dk1"/>
                </a:solidFill>
              </a:rPr>
              <a:t>(3), 285–302. https://doi-org.proxy1.lib.uwo.ca/10.1080/13645579.2012.733173</a:t>
            </a:r>
            <a:endParaRPr sz="1100">
              <a:solidFill>
                <a:schemeClr val="dk1"/>
              </a:solidFill>
            </a:endParaRPr>
          </a:p>
          <a:p>
            <a:pPr indent="-457200" lvl="0" marL="698500" marR="647700" rtl="0" algn="l">
              <a:lnSpc>
                <a:spcPct val="150000"/>
              </a:lnSpc>
              <a:spcBef>
                <a:spcPts val="0"/>
              </a:spcBef>
              <a:spcAft>
                <a:spcPts val="0"/>
              </a:spcAft>
              <a:buClr>
                <a:schemeClr val="dk1"/>
              </a:buClr>
              <a:buSzPct val="100000"/>
              <a:buFont typeface="Arial"/>
              <a:buNone/>
            </a:pPr>
            <a:r>
              <a:rPr lang="en" sz="1100">
                <a:solidFill>
                  <a:schemeClr val="dk1"/>
                </a:solidFill>
              </a:rPr>
              <a:t>Kite, M. E., &amp; Whitley, B. E. (2018). Survey research. In M. E. Kite and B. E. Whitley (Eds.), </a:t>
            </a:r>
            <a:r>
              <a:rPr i="1" lang="en" sz="1100">
                <a:solidFill>
                  <a:schemeClr val="dk1"/>
                </a:solidFill>
              </a:rPr>
              <a:t>Principles of research in behavioral science </a:t>
            </a:r>
            <a:r>
              <a:rPr lang="en" sz="1100">
                <a:solidFill>
                  <a:schemeClr val="dk1"/>
                </a:solidFill>
              </a:rPr>
              <a:t>(4th ed., pp. 567–617). Routledge.</a:t>
            </a:r>
            <a:r>
              <a:rPr lang="en" sz="1100" u="sng">
                <a:solidFill>
                  <a:schemeClr val="dk1"/>
                </a:solidFill>
              </a:rPr>
              <a:t>https://doi.org/10.4324/9781315450087-15</a:t>
            </a:r>
            <a:r>
              <a:rPr lang="en" sz="1100">
                <a:solidFill>
                  <a:schemeClr val="dk1"/>
                </a:solidFill>
              </a:rPr>
              <a:t>.</a:t>
            </a:r>
            <a:endParaRPr sz="1100">
              <a:solidFill>
                <a:schemeClr val="dk1"/>
              </a:solidFill>
            </a:endParaRPr>
          </a:p>
          <a:p>
            <a:pPr indent="-457200" lvl="0" marL="698500" marR="330200" rtl="0" algn="l">
              <a:lnSpc>
                <a:spcPct val="150000"/>
              </a:lnSpc>
              <a:spcBef>
                <a:spcPts val="0"/>
              </a:spcBef>
              <a:spcAft>
                <a:spcPts val="0"/>
              </a:spcAft>
              <a:buSzPct val="211143"/>
              <a:buNone/>
            </a:pPr>
            <a:r>
              <a:rPr lang="en" sz="1100">
                <a:solidFill>
                  <a:schemeClr val="dk1"/>
                </a:solidFill>
              </a:rPr>
              <a:t>Krosnick, J., Lavrakas, P., &amp; Kim, N. (2014). Survey Research. In H. Reis &amp; C. Judd (Eds.), </a:t>
            </a:r>
            <a:r>
              <a:rPr i="1" lang="en" sz="1100">
                <a:solidFill>
                  <a:schemeClr val="dk1"/>
                </a:solidFill>
              </a:rPr>
              <a:t>Handbook of ResearchMethods in Social and Personality Psychology </a:t>
            </a:r>
            <a:r>
              <a:rPr lang="en" sz="1100">
                <a:solidFill>
                  <a:schemeClr val="dk1"/>
                </a:solidFill>
              </a:rPr>
              <a:t>(pp. 404-442). Cambridge: Cambridge University Press.doi:10.1017/CBO9780511996481.020</a:t>
            </a:r>
            <a:endParaRPr sz="1100">
              <a:solidFill>
                <a:schemeClr val="dk1"/>
              </a:solidFill>
            </a:endParaRPr>
          </a:p>
          <a:p>
            <a:pPr indent="-457200" lvl="0" marL="698500" marR="330200" rtl="0" algn="l">
              <a:lnSpc>
                <a:spcPct val="150000"/>
              </a:lnSpc>
              <a:spcBef>
                <a:spcPts val="0"/>
              </a:spcBef>
              <a:spcAft>
                <a:spcPts val="0"/>
              </a:spcAft>
              <a:buSzPct val="211143"/>
              <a:buNone/>
            </a:pPr>
            <a:r>
              <a:rPr lang="en" sz="1100">
                <a:solidFill>
                  <a:schemeClr val="dk1"/>
                </a:solidFill>
              </a:rPr>
              <a:t>Lee, S. M., Conway, T. L., Frank, L. D., Saelens, B. E., Cain, K. L., &amp; Sallis, J. F. (2017). The relation of perceived andobjective environment attributes to neighborhood satisfaction. </a:t>
            </a:r>
            <a:r>
              <a:rPr i="1" lang="en" sz="1100">
                <a:solidFill>
                  <a:schemeClr val="dk1"/>
                </a:solidFill>
              </a:rPr>
              <a:t>Environment and Behavior</a:t>
            </a:r>
            <a:r>
              <a:rPr lang="en" sz="1100">
                <a:solidFill>
                  <a:schemeClr val="dk1"/>
                </a:solidFill>
              </a:rPr>
              <a:t>, </a:t>
            </a:r>
            <a:r>
              <a:rPr i="1" lang="en" sz="1100">
                <a:solidFill>
                  <a:schemeClr val="dk1"/>
                </a:solidFill>
              </a:rPr>
              <a:t>49</a:t>
            </a:r>
            <a:r>
              <a:rPr lang="en" sz="1100">
                <a:solidFill>
                  <a:schemeClr val="dk1"/>
                </a:solidFill>
              </a:rPr>
              <a:t>(2), 136–160.</a:t>
            </a:r>
            <a:endParaRPr sz="1100">
              <a:solidFill>
                <a:schemeClr val="dk1"/>
              </a:solidFill>
            </a:endParaRPr>
          </a:p>
          <a:p>
            <a:pPr indent="0" lvl="0" marL="698500" rtl="0" algn="l">
              <a:lnSpc>
                <a:spcPct val="115000"/>
              </a:lnSpc>
              <a:spcBef>
                <a:spcPts val="0"/>
              </a:spcBef>
              <a:spcAft>
                <a:spcPts val="0"/>
              </a:spcAft>
              <a:buSzPct val="211143"/>
              <a:buNone/>
            </a:pPr>
            <a:r>
              <a:rPr lang="en" sz="1100">
                <a:solidFill>
                  <a:schemeClr val="dk1"/>
                </a:solidFill>
              </a:rPr>
              <a:t>https://doi-org.proxy1.lib.uwo.ca/10.1177/0013916515623823.</a:t>
            </a:r>
            <a:endParaRPr/>
          </a:p>
        </p:txBody>
      </p:sp>
      <p:sp>
        <p:nvSpPr>
          <p:cNvPr id="218" name="Google Shape;218;p30"/>
          <p:cNvSpPr txBox="1"/>
          <p:nvPr>
            <p:ph type="title"/>
          </p:nvPr>
        </p:nvSpPr>
        <p:spPr>
          <a:xfrm>
            <a:off x="0" y="0"/>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References</a:t>
            </a:r>
            <a:endParaRPr>
              <a:solidFill>
                <a:srgbClr val="1155CC"/>
              </a:solidFill>
            </a:endParaRPr>
          </a:p>
        </p:txBody>
      </p:sp>
      <p:pic>
        <p:nvPicPr>
          <p:cNvPr descr="page2image24820560" id="219" name="Google Shape;219;p30"/>
          <p:cNvPicPr preferRelativeResize="0"/>
          <p:nvPr/>
        </p:nvPicPr>
        <p:blipFill rotWithShape="1">
          <a:blip r:embed="rId3">
            <a:alphaModFix/>
          </a:blip>
          <a:srcRect b="0" l="0" r="0" t="0"/>
          <a:stretch/>
        </p:blipFill>
        <p:spPr>
          <a:xfrm>
            <a:off x="7947900" y="0"/>
            <a:ext cx="572700" cy="57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txBox="1"/>
          <p:nvPr>
            <p:ph idx="1" type="body"/>
          </p:nvPr>
        </p:nvSpPr>
        <p:spPr>
          <a:xfrm>
            <a:off x="48350" y="667100"/>
            <a:ext cx="9001200" cy="4331400"/>
          </a:xfrm>
          <a:prstGeom prst="rect">
            <a:avLst/>
          </a:prstGeom>
          <a:noFill/>
          <a:ln>
            <a:noFill/>
          </a:ln>
        </p:spPr>
        <p:txBody>
          <a:bodyPr anchorCtr="0" anchor="t" bIns="91425" lIns="91425" spcFirstLastPara="1" rIns="91425" wrap="square" tIns="91425">
            <a:normAutofit fontScale="85000" lnSpcReduction="10000"/>
          </a:bodyPr>
          <a:lstStyle/>
          <a:p>
            <a:pPr indent="-457200" lvl="0" marL="698500" marR="330200" rtl="0" algn="l">
              <a:lnSpc>
                <a:spcPct val="150000"/>
              </a:lnSpc>
              <a:spcBef>
                <a:spcPts val="600"/>
              </a:spcBef>
              <a:spcAft>
                <a:spcPts val="0"/>
              </a:spcAft>
              <a:buClr>
                <a:schemeClr val="dk1"/>
              </a:buClr>
              <a:buSzPct val="100000"/>
              <a:buFont typeface="Arial"/>
              <a:buNone/>
            </a:pPr>
            <a:r>
              <a:rPr lang="en" sz="1100">
                <a:solidFill>
                  <a:schemeClr val="dk1"/>
                </a:solidFill>
              </a:rPr>
              <a:t>McGirr, E., Skaburskis, A., &amp; Donegani, T. S. (2015). Expectations, preferences and satisfaction levels among new andlong-term residents in a gentrifying Toronto neighbourhood.</a:t>
            </a:r>
            <a:endParaRPr sz="1100">
              <a:solidFill>
                <a:schemeClr val="dk1"/>
              </a:solidFill>
            </a:endParaRPr>
          </a:p>
          <a:p>
            <a:pPr indent="0" lvl="0" marL="698500" rtl="0" algn="l">
              <a:lnSpc>
                <a:spcPct val="115000"/>
              </a:lnSpc>
              <a:spcBef>
                <a:spcPts val="0"/>
              </a:spcBef>
              <a:spcAft>
                <a:spcPts val="0"/>
              </a:spcAft>
              <a:buClr>
                <a:schemeClr val="dk1"/>
              </a:buClr>
              <a:buSzPct val="100000"/>
              <a:buFont typeface="Arial"/>
              <a:buNone/>
            </a:pPr>
            <a:r>
              <a:rPr i="1" lang="en" sz="1100">
                <a:solidFill>
                  <a:schemeClr val="dk1"/>
                </a:solidFill>
              </a:rPr>
              <a:t>Urban Studies</a:t>
            </a:r>
            <a:r>
              <a:rPr lang="en" sz="1100">
                <a:solidFill>
                  <a:schemeClr val="dk1"/>
                </a:solidFill>
              </a:rPr>
              <a:t>, </a:t>
            </a:r>
            <a:r>
              <a:rPr i="1" lang="en" sz="1100">
                <a:solidFill>
                  <a:schemeClr val="dk1"/>
                </a:solidFill>
              </a:rPr>
              <a:t>52</a:t>
            </a:r>
            <a:r>
              <a:rPr lang="en" sz="1100">
                <a:solidFill>
                  <a:schemeClr val="dk1"/>
                </a:solidFill>
              </a:rPr>
              <a:t>(1), 3–19.</a:t>
            </a:r>
            <a:endParaRPr sz="1100">
              <a:solidFill>
                <a:schemeClr val="dk1"/>
              </a:solidFill>
            </a:endParaRPr>
          </a:p>
          <a:p>
            <a:pPr indent="0" lvl="0" marL="698500" rtl="0" algn="l">
              <a:lnSpc>
                <a:spcPct val="115000"/>
              </a:lnSpc>
              <a:spcBef>
                <a:spcPts val="600"/>
              </a:spcBef>
              <a:spcAft>
                <a:spcPts val="0"/>
              </a:spcAft>
              <a:buClr>
                <a:schemeClr val="dk1"/>
              </a:buClr>
              <a:buSzPct val="100000"/>
              <a:buFont typeface="Arial"/>
              <a:buNone/>
            </a:pPr>
            <a:r>
              <a:rPr lang="en" sz="1100" u="sng">
                <a:solidFill>
                  <a:schemeClr val="dk1"/>
                </a:solidFill>
              </a:rPr>
              <a:t>https://doi-org.proxy1.lib.uwo.ca/10.1177/0042098014522721</a:t>
            </a:r>
            <a:r>
              <a:rPr lang="en" sz="1100">
                <a:solidFill>
                  <a:schemeClr val="dk1"/>
                </a:solidFill>
              </a:rPr>
              <a:t>.</a:t>
            </a:r>
            <a:endParaRPr sz="1100">
              <a:solidFill>
                <a:schemeClr val="dk1"/>
              </a:solidFill>
            </a:endParaRPr>
          </a:p>
          <a:p>
            <a:pPr indent="-457200" lvl="0" marL="698500" rtl="0" algn="l">
              <a:lnSpc>
                <a:spcPct val="150000"/>
              </a:lnSpc>
              <a:spcBef>
                <a:spcPts val="600"/>
              </a:spcBef>
              <a:spcAft>
                <a:spcPts val="0"/>
              </a:spcAft>
              <a:buClr>
                <a:schemeClr val="dk1"/>
              </a:buClr>
              <a:buSzPct val="100000"/>
              <a:buFont typeface="Arial"/>
              <a:buNone/>
            </a:pPr>
            <a:r>
              <a:rPr lang="en" sz="1100">
                <a:solidFill>
                  <a:schemeClr val="dk1"/>
                </a:solidFill>
              </a:rPr>
              <a:t>Mehta, V., &amp; Bosson, J. K. (2009). Third places and the social life of streets. </a:t>
            </a:r>
            <a:r>
              <a:rPr i="1" lang="en" sz="1100">
                <a:solidFill>
                  <a:schemeClr val="dk1"/>
                </a:solidFill>
              </a:rPr>
              <a:t>Environment and Behavior</a:t>
            </a:r>
            <a:r>
              <a:rPr lang="en" sz="1100">
                <a:solidFill>
                  <a:schemeClr val="dk1"/>
                </a:solidFill>
              </a:rPr>
              <a:t>, </a:t>
            </a:r>
            <a:r>
              <a:rPr i="1" lang="en" sz="1100">
                <a:solidFill>
                  <a:schemeClr val="dk1"/>
                </a:solidFill>
              </a:rPr>
              <a:t>42</a:t>
            </a:r>
            <a:r>
              <a:rPr lang="en" sz="1100">
                <a:solidFill>
                  <a:schemeClr val="dk1"/>
                </a:solidFill>
              </a:rPr>
              <a:t>(6), 779–805.</a:t>
            </a:r>
            <a:r>
              <a:rPr lang="en" sz="1100" u="sng">
                <a:solidFill>
                  <a:srgbClr val="1154CC"/>
                </a:solidFill>
              </a:rPr>
              <a:t>https://doi.org/10.1177/0013916509344677</a:t>
            </a:r>
            <a:endParaRPr sz="1100" u="sng">
              <a:solidFill>
                <a:srgbClr val="1154CC"/>
              </a:solidFill>
            </a:endParaRPr>
          </a:p>
          <a:p>
            <a:pPr indent="-457200" lvl="0" marL="698500" rtl="0" algn="l">
              <a:lnSpc>
                <a:spcPct val="150000"/>
              </a:lnSpc>
              <a:spcBef>
                <a:spcPts val="0"/>
              </a:spcBef>
              <a:spcAft>
                <a:spcPts val="0"/>
              </a:spcAft>
              <a:buClr>
                <a:schemeClr val="dk1"/>
              </a:buClr>
              <a:buSzPct val="100000"/>
              <a:buFont typeface="Arial"/>
              <a:buNone/>
            </a:pPr>
            <a:r>
              <a:rPr lang="en" sz="1100">
                <a:solidFill>
                  <a:schemeClr val="dk1"/>
                </a:solidFill>
              </a:rPr>
              <a:t>Mehta, V. (2011). Small Businesses and the Vitality of Main Streets. </a:t>
            </a:r>
            <a:r>
              <a:rPr i="1" lang="en" sz="1100">
                <a:solidFill>
                  <a:schemeClr val="dk1"/>
                </a:solidFill>
              </a:rPr>
              <a:t>Journal of Architectural and Planning Research</a:t>
            </a:r>
            <a:r>
              <a:rPr lang="en" sz="1100">
                <a:solidFill>
                  <a:schemeClr val="dk1"/>
                </a:solidFill>
              </a:rPr>
              <a:t>,</a:t>
            </a:r>
            <a:r>
              <a:rPr i="1" lang="en" sz="1100">
                <a:solidFill>
                  <a:schemeClr val="dk1"/>
                </a:solidFill>
              </a:rPr>
              <a:t>28</a:t>
            </a:r>
            <a:r>
              <a:rPr lang="en" sz="1100">
                <a:solidFill>
                  <a:schemeClr val="dk1"/>
                </a:solidFill>
              </a:rPr>
              <a:t>(4). http://www.jstor.org/stable/43030948</a:t>
            </a:r>
            <a:endParaRPr sz="1100">
              <a:solidFill>
                <a:schemeClr val="dk1"/>
              </a:solidFill>
            </a:endParaRPr>
          </a:p>
          <a:p>
            <a:pPr indent="-457200" lvl="0" marL="698500" marR="419100" rtl="0" algn="l">
              <a:lnSpc>
                <a:spcPct val="150000"/>
              </a:lnSpc>
              <a:spcBef>
                <a:spcPts val="0"/>
              </a:spcBef>
              <a:spcAft>
                <a:spcPts val="0"/>
              </a:spcAft>
              <a:buClr>
                <a:schemeClr val="dk1"/>
              </a:buClr>
              <a:buSzPct val="100000"/>
              <a:buFont typeface="Arial"/>
              <a:buNone/>
            </a:pPr>
            <a:r>
              <a:rPr lang="en" sz="1100">
                <a:solidFill>
                  <a:schemeClr val="dk1"/>
                </a:solidFill>
              </a:rPr>
              <a:t>Mouratidis, K., &amp; Yiannakou, A. (2022). What makes cities livable? Determinants of neighbourhood satisfaction andneighbourhood happiness in different contexts. </a:t>
            </a:r>
            <a:r>
              <a:rPr i="1" lang="en" sz="1100">
                <a:solidFill>
                  <a:schemeClr val="dk1"/>
                </a:solidFill>
              </a:rPr>
              <a:t>Land Use Policy</a:t>
            </a:r>
            <a:r>
              <a:rPr lang="en" sz="1100">
                <a:solidFill>
                  <a:schemeClr val="dk1"/>
                </a:solidFill>
              </a:rPr>
              <a:t>, </a:t>
            </a:r>
            <a:r>
              <a:rPr i="1" lang="en" sz="1100">
                <a:solidFill>
                  <a:schemeClr val="dk1"/>
                </a:solidFill>
              </a:rPr>
              <a:t>112</a:t>
            </a:r>
            <a:r>
              <a:rPr lang="en" sz="1100">
                <a:solidFill>
                  <a:schemeClr val="dk1"/>
                </a:solidFill>
              </a:rPr>
              <a:t>, 1-13.</a:t>
            </a:r>
            <a:r>
              <a:rPr lang="en" sz="1100" u="sng">
                <a:solidFill>
                  <a:schemeClr val="dk1"/>
                </a:solidFill>
              </a:rPr>
              <a:t>https://doi.org/10.1016/j.landusepol.2021.105855</a:t>
            </a:r>
            <a:r>
              <a:rPr lang="en" sz="1100">
                <a:solidFill>
                  <a:schemeClr val="dk1"/>
                </a:solidFill>
              </a:rPr>
              <a:t>.</a:t>
            </a:r>
            <a:endParaRPr sz="1100">
              <a:solidFill>
                <a:schemeClr val="dk1"/>
              </a:solidFill>
            </a:endParaRPr>
          </a:p>
          <a:p>
            <a:pPr indent="-457200" lvl="0" marL="698500" marR="419100" rtl="0" algn="l">
              <a:lnSpc>
                <a:spcPct val="150000"/>
              </a:lnSpc>
              <a:spcBef>
                <a:spcPts val="0"/>
              </a:spcBef>
              <a:spcAft>
                <a:spcPts val="0"/>
              </a:spcAft>
              <a:buClr>
                <a:schemeClr val="dk1"/>
              </a:buClr>
              <a:buSzPct val="100000"/>
              <a:buFont typeface="Arial"/>
              <a:buNone/>
            </a:pPr>
            <a:r>
              <a:rPr lang="en" sz="1100">
                <a:solidFill>
                  <a:schemeClr val="dk1"/>
                </a:solidFill>
              </a:rPr>
              <a:t>OECD. (2013). </a:t>
            </a:r>
            <a:r>
              <a:rPr i="1" lang="en" sz="1100">
                <a:solidFill>
                  <a:schemeClr val="dk1"/>
                </a:solidFill>
              </a:rPr>
              <a:t>OECD guidelines on measuring subjective well-being</a:t>
            </a:r>
            <a:r>
              <a:rPr lang="en" sz="1100">
                <a:solidFill>
                  <a:schemeClr val="dk1"/>
                </a:solidFill>
              </a:rPr>
              <a:t>. OECD Publishing, Paris.https://doi.org/10.1787/9789264191655-en.</a:t>
            </a:r>
            <a:endParaRPr sz="1100">
              <a:solidFill>
                <a:schemeClr val="dk1"/>
              </a:solidFill>
            </a:endParaRPr>
          </a:p>
          <a:p>
            <a:pPr indent="-457200" lvl="0" marL="698500" marR="330200" rtl="0" algn="l">
              <a:lnSpc>
                <a:spcPct val="150000"/>
              </a:lnSpc>
              <a:spcBef>
                <a:spcPts val="0"/>
              </a:spcBef>
              <a:spcAft>
                <a:spcPts val="0"/>
              </a:spcAft>
              <a:buClr>
                <a:schemeClr val="dk1"/>
              </a:buClr>
              <a:buSzPct val="100000"/>
              <a:buFont typeface="Arial"/>
              <a:buNone/>
            </a:pPr>
            <a:r>
              <a:rPr lang="en" sz="1100">
                <a:solidFill>
                  <a:schemeClr val="dk1"/>
                </a:solidFill>
              </a:rPr>
              <a:t>OECD. (n.d.). </a:t>
            </a:r>
            <a:r>
              <a:rPr i="1" lang="en" sz="1100">
                <a:solidFill>
                  <a:schemeClr val="dk1"/>
                </a:solidFill>
              </a:rPr>
              <a:t>Measuring and managing business impacts on people’s well-being and sustainability</a:t>
            </a:r>
            <a:r>
              <a:rPr lang="en" sz="1100">
                <a:solidFill>
                  <a:schemeClr val="dk1"/>
                </a:solidFill>
              </a:rPr>
              <a:t>.</a:t>
            </a:r>
            <a:endParaRPr sz="1100">
              <a:solidFill>
                <a:schemeClr val="dk1"/>
              </a:solidFill>
            </a:endParaRPr>
          </a:p>
          <a:p>
            <a:pPr indent="457200" lvl="0" marL="241300" marR="330200" rtl="0" algn="l">
              <a:lnSpc>
                <a:spcPct val="150000"/>
              </a:lnSpc>
              <a:spcBef>
                <a:spcPts val="0"/>
              </a:spcBef>
              <a:spcAft>
                <a:spcPts val="0"/>
              </a:spcAft>
              <a:buClr>
                <a:schemeClr val="dk1"/>
              </a:buClr>
              <a:buSzPct val="100000"/>
              <a:buFont typeface="Arial"/>
              <a:buNone/>
            </a:pPr>
            <a:r>
              <a:rPr lang="en" sz="1100" u="sng">
                <a:solidFill>
                  <a:schemeClr val="dk1"/>
                </a:solidFill>
              </a:rPr>
              <a:t>https://www.oecd.org/wise/measuring-business-impacts-on-peoples-well-being.htm</a:t>
            </a:r>
            <a:r>
              <a:rPr lang="en" sz="1100">
                <a:solidFill>
                  <a:schemeClr val="dk1"/>
                </a:solidFill>
              </a:rPr>
              <a:t> </a:t>
            </a:r>
            <a:endParaRPr sz="1100">
              <a:solidFill>
                <a:schemeClr val="dk1"/>
              </a:solidFill>
            </a:endParaRPr>
          </a:p>
          <a:p>
            <a:pPr indent="0" lvl="0" marL="241300" marR="330200" rtl="0" algn="l">
              <a:lnSpc>
                <a:spcPct val="150000"/>
              </a:lnSpc>
              <a:spcBef>
                <a:spcPts val="0"/>
              </a:spcBef>
              <a:spcAft>
                <a:spcPts val="0"/>
              </a:spcAft>
              <a:buClr>
                <a:schemeClr val="dk1"/>
              </a:buClr>
              <a:buSzPct val="100000"/>
              <a:buFont typeface="Arial"/>
              <a:buNone/>
            </a:pPr>
            <a:r>
              <a:rPr lang="en" sz="1100">
                <a:solidFill>
                  <a:schemeClr val="dk1"/>
                </a:solidFill>
              </a:rPr>
              <a:t>OECD. (n.d.). </a:t>
            </a:r>
            <a:r>
              <a:rPr i="1" lang="en" sz="1100">
                <a:solidFill>
                  <a:schemeClr val="dk1"/>
                </a:solidFill>
              </a:rPr>
              <a:t>MeasuringWell-being and Progress: Well-being Research</a:t>
            </a:r>
            <a:r>
              <a:rPr lang="en" sz="1100">
                <a:solidFill>
                  <a:schemeClr val="dk1"/>
                </a:solidFill>
              </a:rPr>
              <a:t>.</a:t>
            </a:r>
            <a:endParaRPr sz="1100">
              <a:solidFill>
                <a:schemeClr val="dk1"/>
              </a:solidFill>
            </a:endParaRPr>
          </a:p>
          <a:p>
            <a:pPr indent="0" lvl="0" marL="698500" rtl="0" algn="l">
              <a:lnSpc>
                <a:spcPct val="115000"/>
              </a:lnSpc>
              <a:spcBef>
                <a:spcPts val="0"/>
              </a:spcBef>
              <a:spcAft>
                <a:spcPts val="0"/>
              </a:spcAft>
              <a:buClr>
                <a:schemeClr val="dk1"/>
              </a:buClr>
              <a:buSzPct val="100000"/>
              <a:buFont typeface="Arial"/>
              <a:buNone/>
            </a:pPr>
            <a:r>
              <a:rPr lang="en" sz="1100" u="sng">
                <a:solidFill>
                  <a:schemeClr val="dk1"/>
                </a:solidFill>
              </a:rPr>
              <a:t>https://www.oecd.org/wise/measuring-well-being-and-progress.htm</a:t>
            </a:r>
            <a:endParaRPr sz="1100" u="sng">
              <a:solidFill>
                <a:schemeClr val="dk1"/>
              </a:solidFill>
            </a:endParaRPr>
          </a:p>
          <a:p>
            <a:pPr indent="-457200" lvl="0" marL="698500" rtl="0" algn="l">
              <a:lnSpc>
                <a:spcPct val="150000"/>
              </a:lnSpc>
              <a:spcBef>
                <a:spcPts val="600"/>
              </a:spcBef>
              <a:spcAft>
                <a:spcPts val="0"/>
              </a:spcAft>
              <a:buClr>
                <a:schemeClr val="dk1"/>
              </a:buClr>
              <a:buSzPct val="100000"/>
              <a:buFont typeface="Arial"/>
              <a:buNone/>
            </a:pPr>
            <a:r>
              <a:rPr lang="en" sz="1100">
                <a:solidFill>
                  <a:schemeClr val="dk1"/>
                </a:solidFill>
              </a:rPr>
              <a:t>Okulicz-Kozaryn, A. (2013). City life: rankings (livability) versus perceptions (satisfaction). </a:t>
            </a:r>
            <a:r>
              <a:rPr i="1" lang="en" sz="1100">
                <a:solidFill>
                  <a:schemeClr val="dk1"/>
                </a:solidFill>
              </a:rPr>
              <a:t>Social Indicators Research</a:t>
            </a:r>
            <a:r>
              <a:rPr lang="en" sz="1100">
                <a:solidFill>
                  <a:schemeClr val="dk1"/>
                </a:solidFill>
              </a:rPr>
              <a:t>,</a:t>
            </a:r>
            <a:r>
              <a:rPr i="1" lang="en" sz="1100">
                <a:solidFill>
                  <a:schemeClr val="dk1"/>
                </a:solidFill>
              </a:rPr>
              <a:t>110</a:t>
            </a:r>
            <a:r>
              <a:rPr lang="en" sz="1100">
                <a:solidFill>
                  <a:schemeClr val="dk1"/>
                </a:solidFill>
              </a:rPr>
              <a:t>(2), 433–451. .</a:t>
            </a:r>
            <a:endParaRPr sz="1100">
              <a:solidFill>
                <a:schemeClr val="dk1"/>
              </a:solidFill>
            </a:endParaRPr>
          </a:p>
          <a:p>
            <a:pPr indent="0" lvl="0" marL="698500" rtl="0" algn="l">
              <a:lnSpc>
                <a:spcPct val="115000"/>
              </a:lnSpc>
              <a:spcBef>
                <a:spcPts val="0"/>
              </a:spcBef>
              <a:spcAft>
                <a:spcPts val="0"/>
              </a:spcAft>
              <a:buClr>
                <a:schemeClr val="dk1"/>
              </a:buClr>
              <a:buSzPct val="100000"/>
              <a:buFont typeface="Arial"/>
              <a:buNone/>
            </a:pPr>
            <a:r>
              <a:rPr lang="en" sz="1100">
                <a:solidFill>
                  <a:schemeClr val="dk1"/>
                </a:solidFill>
              </a:rPr>
              <a:t>https://doi-org.proxy1.lib.uwo.ca/10.1007/s11205-011-9939-x</a:t>
            </a:r>
            <a:endParaRPr sz="1100">
              <a:solidFill>
                <a:schemeClr val="dk1"/>
              </a:solidFill>
            </a:endParaRPr>
          </a:p>
          <a:p>
            <a:pPr indent="-457200" lvl="0" marL="698500" marR="330200" rtl="0" algn="l">
              <a:lnSpc>
                <a:spcPct val="150000"/>
              </a:lnSpc>
              <a:spcBef>
                <a:spcPts val="600"/>
              </a:spcBef>
              <a:spcAft>
                <a:spcPts val="0"/>
              </a:spcAft>
              <a:buClr>
                <a:schemeClr val="dk1"/>
              </a:buClr>
              <a:buSzPct val="100000"/>
              <a:buFont typeface="Arial"/>
              <a:buNone/>
            </a:pPr>
            <a:r>
              <a:rPr lang="en" sz="1100">
                <a:solidFill>
                  <a:schemeClr val="dk1"/>
                </a:solidFill>
              </a:rPr>
              <a:t>Pendola, R., &amp; Gen, S. (2008). Does “main street” promote sense of community? A comparison of San Francisco neighborhoods. </a:t>
            </a:r>
            <a:r>
              <a:rPr i="1" lang="en" sz="1100">
                <a:solidFill>
                  <a:schemeClr val="dk1"/>
                </a:solidFill>
              </a:rPr>
              <a:t>Environment and Behavior</a:t>
            </a:r>
            <a:r>
              <a:rPr lang="en" sz="1100">
                <a:solidFill>
                  <a:schemeClr val="dk1"/>
                </a:solidFill>
              </a:rPr>
              <a:t>, </a:t>
            </a:r>
            <a:r>
              <a:rPr i="1" lang="en" sz="1100">
                <a:solidFill>
                  <a:schemeClr val="dk1"/>
                </a:solidFill>
              </a:rPr>
              <a:t>40</a:t>
            </a:r>
            <a:r>
              <a:rPr lang="en" sz="1100">
                <a:solidFill>
                  <a:schemeClr val="dk1"/>
                </a:solidFill>
              </a:rPr>
              <a:t>(4), 545–574. </a:t>
            </a:r>
            <a:r>
              <a:rPr lang="en" sz="1100" u="sng">
                <a:solidFill>
                  <a:schemeClr val="dk1"/>
                </a:solidFill>
              </a:rPr>
              <a:t>https://doi.org/10.1177/0013916507301399</a:t>
            </a:r>
            <a:endParaRPr sz="1100" u="sng">
              <a:solidFill>
                <a:schemeClr val="dk1"/>
              </a:solidFill>
            </a:endParaRPr>
          </a:p>
          <a:p>
            <a:pPr indent="-457200" lvl="0" marL="698500" rtl="0" algn="l">
              <a:lnSpc>
                <a:spcPct val="150000"/>
              </a:lnSpc>
              <a:spcBef>
                <a:spcPts val="0"/>
              </a:spcBef>
              <a:spcAft>
                <a:spcPts val="0"/>
              </a:spcAft>
              <a:buSzPct val="192513"/>
              <a:buNone/>
            </a:pPr>
            <a:r>
              <a:rPr lang="en" sz="1100">
                <a:solidFill>
                  <a:schemeClr val="dk1"/>
                </a:solidFill>
              </a:rPr>
              <a:t>Permentier, M., Bolt, G., &amp; van Ham, M. (2011). Determinants of neighbourhood satisfaction and perception of neighbourhood reputation. </a:t>
            </a:r>
            <a:r>
              <a:rPr i="1" lang="en" sz="1100">
                <a:solidFill>
                  <a:schemeClr val="dk1"/>
                </a:solidFill>
              </a:rPr>
              <a:t>Urban Studies</a:t>
            </a:r>
            <a:r>
              <a:rPr lang="en" sz="1100">
                <a:solidFill>
                  <a:schemeClr val="dk1"/>
                </a:solidFill>
              </a:rPr>
              <a:t>, </a:t>
            </a:r>
            <a:r>
              <a:rPr i="1" lang="en" sz="1100">
                <a:solidFill>
                  <a:schemeClr val="dk1"/>
                </a:solidFill>
              </a:rPr>
              <a:t>48</a:t>
            </a:r>
            <a:r>
              <a:rPr lang="en" sz="1100">
                <a:solidFill>
                  <a:schemeClr val="dk1"/>
                </a:solidFill>
              </a:rPr>
              <a:t>(5), 977–996. </a:t>
            </a:r>
            <a:r>
              <a:rPr lang="en" sz="1100" u="sng">
                <a:solidFill>
                  <a:schemeClr val="dk1"/>
                </a:solidFill>
              </a:rPr>
              <a:t>https://doi.org/10.1177/0042098010367860</a:t>
            </a:r>
            <a:endParaRPr/>
          </a:p>
        </p:txBody>
      </p:sp>
      <p:sp>
        <p:nvSpPr>
          <p:cNvPr id="225" name="Google Shape;225;p31"/>
          <p:cNvSpPr txBox="1"/>
          <p:nvPr>
            <p:ph type="title"/>
          </p:nvPr>
        </p:nvSpPr>
        <p:spPr>
          <a:xfrm>
            <a:off x="0" y="0"/>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References</a:t>
            </a:r>
            <a:endParaRPr>
              <a:solidFill>
                <a:srgbClr val="1155CC"/>
              </a:solidFill>
            </a:endParaRPr>
          </a:p>
        </p:txBody>
      </p:sp>
      <p:pic>
        <p:nvPicPr>
          <p:cNvPr descr="page2image24820560" id="226" name="Google Shape;226;p31"/>
          <p:cNvPicPr preferRelativeResize="0"/>
          <p:nvPr/>
        </p:nvPicPr>
        <p:blipFill rotWithShape="1">
          <a:blip r:embed="rId3">
            <a:alphaModFix/>
          </a:blip>
          <a:srcRect b="0" l="0" r="0" t="0"/>
          <a:stretch/>
        </p:blipFill>
        <p:spPr>
          <a:xfrm>
            <a:off x="7947900" y="0"/>
            <a:ext cx="572700" cy="57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191475" y="454425"/>
            <a:ext cx="4045200" cy="14823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990"/>
              <a:buNone/>
            </a:pPr>
            <a:r>
              <a:rPr lang="en" sz="3280">
                <a:solidFill>
                  <a:srgbClr val="1155CC"/>
                </a:solidFill>
              </a:rPr>
              <a:t>Acknowledgements &amp; Sponsors</a:t>
            </a:r>
            <a:endParaRPr sz="3280">
              <a:solidFill>
                <a:srgbClr val="1155CC"/>
              </a:solidFill>
            </a:endParaRPr>
          </a:p>
        </p:txBody>
      </p:sp>
      <p:sp>
        <p:nvSpPr>
          <p:cNvPr id="64" name="Google Shape;64;p14"/>
          <p:cNvSpPr txBox="1"/>
          <p:nvPr>
            <p:ph idx="1" type="subTitle"/>
          </p:nvPr>
        </p:nvSpPr>
        <p:spPr>
          <a:xfrm>
            <a:off x="1392225" y="1869050"/>
            <a:ext cx="1643700" cy="461100"/>
          </a:xfrm>
          <a:prstGeom prst="rect">
            <a:avLst/>
          </a:prstGeom>
          <a:noFill/>
          <a:ln>
            <a:noFill/>
          </a:ln>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SzPts val="2100"/>
              <a:buNone/>
            </a:pPr>
            <a:r>
              <a:rPr lang="en"/>
              <a:t>DYMS</a:t>
            </a:r>
            <a:endParaRPr/>
          </a:p>
        </p:txBody>
      </p:sp>
      <p:sp>
        <p:nvSpPr>
          <p:cNvPr id="65" name="Google Shape;65;p14"/>
          <p:cNvSpPr txBox="1"/>
          <p:nvPr/>
        </p:nvSpPr>
        <p:spPr>
          <a:xfrm>
            <a:off x="55350" y="2569075"/>
            <a:ext cx="4465500" cy="163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rgbClr val="000000"/>
                </a:solidFill>
                <a:latin typeface="Arial"/>
                <a:ea typeface="Arial"/>
                <a:cs typeface="Arial"/>
                <a:sym typeface="Arial"/>
              </a:rPr>
              <a:t>We would like to take a moment to thank the community members who participated in the survey, the volunteers who spent countless hours supporting this effort, and Alana Scauzillo and Lucinda Nonva (researchers who were invaluable to the success of this project).</a:t>
            </a:r>
            <a:endParaRPr b="0" i="0" sz="1400" u="none" cap="none" strike="noStrike">
              <a:solidFill>
                <a:srgbClr val="000000"/>
              </a:solidFill>
              <a:latin typeface="Arial"/>
              <a:ea typeface="Arial"/>
              <a:cs typeface="Arial"/>
              <a:sym typeface="Arial"/>
            </a:endParaRPr>
          </a:p>
        </p:txBody>
      </p:sp>
      <p:pic>
        <p:nvPicPr>
          <p:cNvPr id="66" name="Google Shape;66;p14"/>
          <p:cNvPicPr preferRelativeResize="0"/>
          <p:nvPr/>
        </p:nvPicPr>
        <p:blipFill rotWithShape="1">
          <a:blip r:embed="rId3">
            <a:alphaModFix/>
          </a:blip>
          <a:srcRect b="10679" l="0" r="0" t="10679"/>
          <a:stretch/>
        </p:blipFill>
        <p:spPr>
          <a:xfrm>
            <a:off x="4630850" y="2667100"/>
            <a:ext cx="2210186" cy="919996"/>
          </a:xfrm>
          <a:prstGeom prst="rect">
            <a:avLst/>
          </a:prstGeom>
          <a:noFill/>
          <a:ln>
            <a:noFill/>
          </a:ln>
        </p:spPr>
      </p:pic>
      <p:pic>
        <p:nvPicPr>
          <p:cNvPr descr="page2image49485504" id="67" name="Google Shape;67;p14"/>
          <p:cNvPicPr preferRelativeResize="0"/>
          <p:nvPr/>
        </p:nvPicPr>
        <p:blipFill rotWithShape="1">
          <a:blip r:embed="rId4">
            <a:alphaModFix/>
          </a:blip>
          <a:srcRect b="0" l="0" r="0" t="0"/>
          <a:stretch/>
        </p:blipFill>
        <p:spPr>
          <a:xfrm>
            <a:off x="6953300" y="2667094"/>
            <a:ext cx="2107875" cy="966731"/>
          </a:xfrm>
          <a:prstGeom prst="rect">
            <a:avLst/>
          </a:prstGeom>
          <a:noFill/>
          <a:ln>
            <a:noFill/>
          </a:ln>
        </p:spPr>
      </p:pic>
      <p:sp>
        <p:nvSpPr>
          <p:cNvPr id="68" name="Google Shape;68;p14"/>
          <p:cNvSpPr txBox="1"/>
          <p:nvPr/>
        </p:nvSpPr>
        <p:spPr>
          <a:xfrm>
            <a:off x="4708425" y="118675"/>
            <a:ext cx="4283100" cy="2450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0" i="0" lang="en" sz="1400" u="none" cap="none" strike="noStrike">
                <a:solidFill>
                  <a:schemeClr val="dk2"/>
                </a:solidFill>
                <a:latin typeface="Arial"/>
                <a:ea typeface="Arial"/>
                <a:cs typeface="Arial"/>
                <a:sym typeface="Arial"/>
              </a:rPr>
              <a:t>This project was made possible with funding provided by the Canada Summer Jobs Program, donations from the community, and sponsorship from our Community Partners, listed below:</a:t>
            </a:r>
            <a:endParaRPr b="0" i="0" sz="1400" u="none" cap="none" strike="noStrike">
              <a:solidFill>
                <a:schemeClr val="dk2"/>
              </a:solidFill>
              <a:latin typeface="Arial"/>
              <a:ea typeface="Arial"/>
              <a:cs typeface="Arial"/>
              <a:sym typeface="Arial"/>
            </a:endParaRPr>
          </a:p>
          <a:p>
            <a:pPr indent="-285750" lvl="0" marL="457200" marR="0" rtl="0" algn="l">
              <a:lnSpc>
                <a:spcPct val="115000"/>
              </a:lnSpc>
              <a:spcBef>
                <a:spcPts val="1200"/>
              </a:spcBef>
              <a:spcAft>
                <a:spcPts val="0"/>
              </a:spcAft>
              <a:buClr>
                <a:schemeClr val="dk2"/>
              </a:buClr>
              <a:buSzPts val="900"/>
              <a:buFont typeface="Arial"/>
              <a:buChar char="●"/>
            </a:pPr>
            <a:r>
              <a:rPr b="0" i="0" lang="en" sz="1300" u="none" cap="none" strike="noStrike">
                <a:solidFill>
                  <a:schemeClr val="dk2"/>
                </a:solidFill>
                <a:latin typeface="Arial"/>
                <a:ea typeface="Arial"/>
                <a:cs typeface="Arial"/>
                <a:sym typeface="Arial"/>
              </a:rPr>
              <a:t>Stu Sells Realty Team</a:t>
            </a:r>
            <a:endParaRPr b="0" i="0" sz="1300" u="none" cap="none" strike="noStrike">
              <a:solidFill>
                <a:schemeClr val="dk2"/>
              </a:solidFill>
              <a:latin typeface="Arial"/>
              <a:ea typeface="Arial"/>
              <a:cs typeface="Arial"/>
              <a:sym typeface="Arial"/>
            </a:endParaRPr>
          </a:p>
          <a:p>
            <a:pPr indent="-285750" lvl="0" marL="457200" marR="0" rtl="0" algn="l">
              <a:lnSpc>
                <a:spcPct val="115000"/>
              </a:lnSpc>
              <a:spcBef>
                <a:spcPts val="0"/>
              </a:spcBef>
              <a:spcAft>
                <a:spcPts val="0"/>
              </a:spcAft>
              <a:buClr>
                <a:schemeClr val="dk2"/>
              </a:buClr>
              <a:buSzPts val="900"/>
              <a:buFont typeface="Arial"/>
              <a:buChar char="●"/>
            </a:pPr>
            <a:r>
              <a:rPr b="0" i="0" lang="en" sz="1300" u="none" cap="none" strike="noStrike">
                <a:solidFill>
                  <a:schemeClr val="dk2"/>
                </a:solidFill>
                <a:latin typeface="Arial"/>
                <a:ea typeface="Arial"/>
                <a:cs typeface="Arial"/>
                <a:sym typeface="Arial"/>
              </a:rPr>
              <a:t>Tuli Toronto Mortgage Expert</a:t>
            </a:r>
            <a:endParaRPr b="0" i="0" sz="1300" u="none" cap="none" strike="noStrike">
              <a:solidFill>
                <a:schemeClr val="dk2"/>
              </a:solidFill>
              <a:latin typeface="Arial"/>
              <a:ea typeface="Arial"/>
              <a:cs typeface="Arial"/>
              <a:sym typeface="Arial"/>
            </a:endParaRPr>
          </a:p>
          <a:p>
            <a:pPr indent="-285750" lvl="0" marL="457200" marR="0" rtl="0" algn="l">
              <a:lnSpc>
                <a:spcPct val="115000"/>
              </a:lnSpc>
              <a:spcBef>
                <a:spcPts val="0"/>
              </a:spcBef>
              <a:spcAft>
                <a:spcPts val="0"/>
              </a:spcAft>
              <a:buClr>
                <a:schemeClr val="dk2"/>
              </a:buClr>
              <a:buSzPts val="900"/>
              <a:buFont typeface="Arial"/>
              <a:buChar char="●"/>
            </a:pPr>
            <a:r>
              <a:rPr b="0" i="0" lang="en" sz="1300" u="none" cap="none" strike="noStrike">
                <a:solidFill>
                  <a:schemeClr val="dk2"/>
                </a:solidFill>
                <a:latin typeface="Arial"/>
                <a:ea typeface="Arial"/>
                <a:cs typeface="Arial"/>
                <a:sym typeface="Arial"/>
              </a:rPr>
              <a:t>Gillian Ritchie, Broker &amp; Alex Porritt, Sales Rep: Red Square Team, Royal LePage Real Estate Services</a:t>
            </a:r>
            <a:endParaRPr b="0" i="0" sz="1300" u="none" cap="none" strike="noStrike">
              <a:solidFill>
                <a:schemeClr val="dk2"/>
              </a:solidFill>
              <a:latin typeface="Arial"/>
              <a:ea typeface="Arial"/>
              <a:cs typeface="Arial"/>
              <a:sym typeface="Arial"/>
            </a:endParaRPr>
          </a:p>
        </p:txBody>
      </p:sp>
      <p:pic>
        <p:nvPicPr>
          <p:cNvPr id="69" name="Google Shape;69;p14"/>
          <p:cNvPicPr preferRelativeResize="0"/>
          <p:nvPr/>
        </p:nvPicPr>
        <p:blipFill rotWithShape="1">
          <a:blip r:embed="rId5">
            <a:alphaModFix/>
          </a:blip>
          <a:srcRect b="0" l="0" r="0" t="0"/>
          <a:stretch/>
        </p:blipFill>
        <p:spPr>
          <a:xfrm>
            <a:off x="5991675" y="3731850"/>
            <a:ext cx="1904975" cy="119545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indent="-457200" lvl="0" marL="698500" marR="330200" rtl="0" algn="l">
              <a:lnSpc>
                <a:spcPct val="150000"/>
              </a:lnSpc>
              <a:spcBef>
                <a:spcPts val="0"/>
              </a:spcBef>
              <a:spcAft>
                <a:spcPts val="0"/>
              </a:spcAft>
              <a:buSzPts val="1800"/>
              <a:buNone/>
            </a:pPr>
            <a:r>
              <a:rPr lang="en" sz="1100">
                <a:solidFill>
                  <a:schemeClr val="dk1"/>
                </a:solidFill>
              </a:rPr>
              <a:t>Smrke, U., Blenkuš, M., &amp; Sočan, G. (2018). Residential satisfaction questionnaires: A systematic review. </a:t>
            </a:r>
            <a:r>
              <a:rPr i="1" lang="en" sz="1100">
                <a:solidFill>
                  <a:schemeClr val="dk1"/>
                </a:solidFill>
              </a:rPr>
              <a:t>Urbani Izziv</a:t>
            </a:r>
            <a:r>
              <a:rPr lang="en" sz="1100">
                <a:solidFill>
                  <a:schemeClr val="dk1"/>
                </a:solidFill>
              </a:rPr>
              <a:t>,</a:t>
            </a:r>
            <a:r>
              <a:rPr i="1" lang="en" sz="1100">
                <a:solidFill>
                  <a:schemeClr val="dk1"/>
                </a:solidFill>
              </a:rPr>
              <a:t>29</a:t>
            </a:r>
            <a:r>
              <a:rPr lang="en" sz="1100">
                <a:solidFill>
                  <a:schemeClr val="dk1"/>
                </a:solidFill>
              </a:rPr>
              <a:t>(2), 67–82. DOI:10.5379/urbani-izziv-en-2018-29-02-001</a:t>
            </a:r>
            <a:endParaRPr sz="1100">
              <a:solidFill>
                <a:schemeClr val="dk1"/>
              </a:solidFill>
            </a:endParaRPr>
          </a:p>
          <a:p>
            <a:pPr indent="-457200" lvl="0" marL="698500" rtl="0" algn="l">
              <a:lnSpc>
                <a:spcPct val="150000"/>
              </a:lnSpc>
              <a:spcBef>
                <a:spcPts val="0"/>
              </a:spcBef>
              <a:spcAft>
                <a:spcPts val="0"/>
              </a:spcAft>
              <a:buClr>
                <a:schemeClr val="dk1"/>
              </a:buClr>
              <a:buSzPts val="1100"/>
              <a:buFont typeface="Arial"/>
              <a:buNone/>
            </a:pPr>
            <a:r>
              <a:rPr lang="en" sz="1100">
                <a:solidFill>
                  <a:schemeClr val="dk1"/>
                </a:solidFill>
              </a:rPr>
              <a:t>Statistics Canada. (2022). </a:t>
            </a:r>
            <a:r>
              <a:rPr i="1" lang="en" sz="1100">
                <a:solidFill>
                  <a:schemeClr val="dk1"/>
                </a:solidFill>
              </a:rPr>
              <a:t>Canadian Housing Survey. </a:t>
            </a:r>
            <a:r>
              <a:rPr lang="en" sz="1100" u="sng">
                <a:solidFill>
                  <a:schemeClr val="dk1"/>
                </a:solidFill>
              </a:rPr>
              <a:t>https://www23.statcan.gc.ca/imdb/p3Instr.pl?Function=assembleInstr&amp;lang=en&amp;Item_Id=</a:t>
            </a:r>
            <a:r>
              <a:rPr lang="en" sz="1100">
                <a:solidFill>
                  <a:schemeClr val="dk1"/>
                </a:solidFill>
              </a:rPr>
              <a:t> </a:t>
            </a:r>
            <a:r>
              <a:rPr lang="en" sz="1100" u="sng">
                <a:solidFill>
                  <a:schemeClr val="dk1"/>
                </a:solidFill>
              </a:rPr>
              <a:t>1479765#qb1485848</a:t>
            </a:r>
            <a:endParaRPr sz="1100" u="sng">
              <a:solidFill>
                <a:schemeClr val="dk1"/>
              </a:solidFill>
            </a:endParaRPr>
          </a:p>
          <a:p>
            <a:pPr indent="0" lvl="0" marL="241300" rtl="0" algn="l">
              <a:lnSpc>
                <a:spcPct val="115000"/>
              </a:lnSpc>
              <a:spcBef>
                <a:spcPts val="0"/>
              </a:spcBef>
              <a:spcAft>
                <a:spcPts val="0"/>
              </a:spcAft>
              <a:buClr>
                <a:schemeClr val="dk1"/>
              </a:buClr>
              <a:buSzPts val="1100"/>
              <a:buFont typeface="Arial"/>
              <a:buNone/>
            </a:pPr>
            <a:r>
              <a:rPr lang="en" sz="1100">
                <a:solidFill>
                  <a:schemeClr val="dk1"/>
                </a:solidFill>
              </a:rPr>
              <a:t>Statistics Canada. (n.d.). </a:t>
            </a:r>
            <a:r>
              <a:rPr i="1" lang="en" sz="1100">
                <a:solidFill>
                  <a:schemeClr val="dk1"/>
                </a:solidFill>
              </a:rPr>
              <a:t>Quality of Life hub.</a:t>
            </a:r>
            <a:endParaRPr i="1" sz="1100">
              <a:solidFill>
                <a:schemeClr val="dk1"/>
              </a:solidFill>
            </a:endParaRPr>
          </a:p>
          <a:p>
            <a:pPr indent="0" lvl="0" marL="698500" marR="381000" rtl="0" algn="just">
              <a:lnSpc>
                <a:spcPct val="150000"/>
              </a:lnSpc>
              <a:spcBef>
                <a:spcPts val="600"/>
              </a:spcBef>
              <a:spcAft>
                <a:spcPts val="0"/>
              </a:spcAft>
              <a:buClr>
                <a:schemeClr val="dk1"/>
              </a:buClr>
              <a:buSzPts val="1100"/>
              <a:buFont typeface="Arial"/>
              <a:buNone/>
            </a:pPr>
            <a:r>
              <a:rPr i="1" lang="en" sz="1100" u="sng">
                <a:solidFill>
                  <a:schemeClr val="dk1"/>
                </a:solidFill>
              </a:rPr>
              <a:t>https://www160.statcan.gc.ca/index-eng.htm#:~:text=The%20Quality%20of%20Life%20Framework%20for%20Canada%20brings%20together%20data,based%20decision%20making%20and%20budgeting</a:t>
            </a:r>
            <a:r>
              <a:rPr i="1" lang="en" sz="1100">
                <a:solidFill>
                  <a:schemeClr val="dk1"/>
                </a:solidFill>
              </a:rPr>
              <a:t>.</a:t>
            </a:r>
            <a:endParaRPr i="1" sz="1100">
              <a:solidFill>
                <a:schemeClr val="dk1"/>
              </a:solidFill>
            </a:endParaRPr>
          </a:p>
          <a:p>
            <a:pPr indent="-457200" lvl="0" marL="698500" marR="330200" rtl="0" algn="l">
              <a:lnSpc>
                <a:spcPct val="150000"/>
              </a:lnSpc>
              <a:spcBef>
                <a:spcPts val="0"/>
              </a:spcBef>
              <a:spcAft>
                <a:spcPts val="0"/>
              </a:spcAft>
              <a:buClr>
                <a:schemeClr val="dk1"/>
              </a:buClr>
              <a:buSzPts val="1100"/>
              <a:buFont typeface="Arial"/>
              <a:buNone/>
            </a:pPr>
            <a:r>
              <a:rPr lang="en" sz="1100">
                <a:solidFill>
                  <a:schemeClr val="dk1"/>
                </a:solidFill>
              </a:rPr>
              <a:t>Talen, E., &amp; Jeong, H. (2019). What is the value of ‘main street’? Framing and testing the arguments. </a:t>
            </a:r>
            <a:r>
              <a:rPr i="1" lang="en" sz="1100">
                <a:solidFill>
                  <a:schemeClr val="dk1"/>
                </a:solidFill>
              </a:rPr>
              <a:t>Cities</a:t>
            </a:r>
            <a:r>
              <a:rPr lang="en" sz="1100">
                <a:solidFill>
                  <a:schemeClr val="dk1"/>
                </a:solidFill>
              </a:rPr>
              <a:t>, </a:t>
            </a:r>
            <a:r>
              <a:rPr i="1" lang="en" sz="1100">
                <a:solidFill>
                  <a:schemeClr val="dk1"/>
                </a:solidFill>
              </a:rPr>
              <a:t>92</a:t>
            </a:r>
            <a:r>
              <a:rPr lang="en" sz="1100">
                <a:solidFill>
                  <a:schemeClr val="dk1"/>
                </a:solidFill>
              </a:rPr>
              <a:t>, 208-218. </a:t>
            </a:r>
            <a:r>
              <a:rPr lang="en" sz="1100" u="sng">
                <a:solidFill>
                  <a:schemeClr val="dk1"/>
                </a:solidFill>
              </a:rPr>
              <a:t>https://doi.org/10.1016/j.cities.2019.03.023</a:t>
            </a:r>
            <a:r>
              <a:rPr lang="en" sz="1100">
                <a:solidFill>
                  <a:schemeClr val="dk1"/>
                </a:solidFill>
              </a:rPr>
              <a:t>.</a:t>
            </a:r>
            <a:endParaRPr sz="1100">
              <a:solidFill>
                <a:schemeClr val="dk1"/>
              </a:solidFill>
            </a:endParaRPr>
          </a:p>
          <a:p>
            <a:pPr indent="-457200" lvl="0" marL="698500" rtl="0" algn="l">
              <a:lnSpc>
                <a:spcPct val="150000"/>
              </a:lnSpc>
              <a:spcBef>
                <a:spcPts val="0"/>
              </a:spcBef>
              <a:spcAft>
                <a:spcPts val="0"/>
              </a:spcAft>
              <a:buClr>
                <a:schemeClr val="dk1"/>
              </a:buClr>
              <a:buSzPts val="1100"/>
              <a:buFont typeface="Arial"/>
              <a:buNone/>
            </a:pPr>
            <a:r>
              <a:rPr lang="en" sz="1100">
                <a:solidFill>
                  <a:schemeClr val="dk1"/>
                </a:solidFill>
              </a:rPr>
              <a:t>Tracy, S. J. (2019). </a:t>
            </a:r>
            <a:r>
              <a:rPr i="1" lang="en" sz="1100">
                <a:solidFill>
                  <a:schemeClr val="dk1"/>
                </a:solidFill>
              </a:rPr>
              <a:t>Qualitative research methods: Collecting evidence, crafting analysis, communicating impact </a:t>
            </a:r>
            <a:r>
              <a:rPr lang="en" sz="1100">
                <a:solidFill>
                  <a:schemeClr val="dk1"/>
                </a:solidFill>
              </a:rPr>
              <a:t>(2nded.). Wiley-Blackwell.</a:t>
            </a:r>
            <a:endParaRPr sz="1100">
              <a:solidFill>
                <a:schemeClr val="dk1"/>
              </a:solidFill>
            </a:endParaRPr>
          </a:p>
          <a:p>
            <a:pPr indent="0" lvl="0" marL="0" rtl="0" algn="l">
              <a:lnSpc>
                <a:spcPct val="115000"/>
              </a:lnSpc>
              <a:spcBef>
                <a:spcPts val="0"/>
              </a:spcBef>
              <a:spcAft>
                <a:spcPts val="1200"/>
              </a:spcAft>
              <a:buSzPts val="1800"/>
              <a:buNone/>
            </a:pPr>
            <a:r>
              <a:t/>
            </a:r>
            <a:endParaRPr/>
          </a:p>
        </p:txBody>
      </p:sp>
      <p:sp>
        <p:nvSpPr>
          <p:cNvPr id="232" name="Google Shape;232;p32"/>
          <p:cNvSpPr txBox="1"/>
          <p:nvPr>
            <p:ph type="title"/>
          </p:nvPr>
        </p:nvSpPr>
        <p:spPr>
          <a:xfrm>
            <a:off x="0" y="0"/>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References</a:t>
            </a:r>
            <a:endParaRPr>
              <a:solidFill>
                <a:srgbClr val="1155CC"/>
              </a:solidFill>
            </a:endParaRPr>
          </a:p>
        </p:txBody>
      </p:sp>
      <p:pic>
        <p:nvPicPr>
          <p:cNvPr descr="page2image24820560" id="233" name="Google Shape;233;p32"/>
          <p:cNvPicPr preferRelativeResize="0"/>
          <p:nvPr/>
        </p:nvPicPr>
        <p:blipFill rotWithShape="1">
          <a:blip r:embed="rId3">
            <a:alphaModFix/>
          </a:blip>
          <a:srcRect b="0" l="0" r="0" t="0"/>
          <a:stretch/>
        </p:blipFill>
        <p:spPr>
          <a:xfrm>
            <a:off x="7947900" y="0"/>
            <a:ext cx="572700" cy="57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a:solidFill>
            <a:srgbClr val="FF9900"/>
          </a:solid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Introduction: Purpose and Aims </a:t>
            </a:r>
            <a:endParaRPr>
              <a:solidFill>
                <a:srgbClr val="1155CC"/>
              </a:solidFill>
            </a:endParaRPr>
          </a:p>
          <a:p>
            <a:pPr indent="0" lvl="0" marL="0" rtl="0" algn="l">
              <a:lnSpc>
                <a:spcPct val="100000"/>
              </a:lnSpc>
              <a:spcBef>
                <a:spcPts val="0"/>
              </a:spcBef>
              <a:spcAft>
                <a:spcPts val="0"/>
              </a:spcAft>
              <a:buSzPct val="111111"/>
              <a:buNone/>
            </a:pPr>
            <a:r>
              <a:t/>
            </a:r>
            <a:endParaRPr/>
          </a:p>
        </p:txBody>
      </p:sp>
      <p:sp>
        <p:nvSpPr>
          <p:cNvPr id="75" name="Google Shape;75;p15"/>
          <p:cNvSpPr txBox="1"/>
          <p:nvPr>
            <p:ph idx="1" type="body"/>
          </p:nvPr>
        </p:nvSpPr>
        <p:spPr>
          <a:xfrm>
            <a:off x="76925" y="1152475"/>
            <a:ext cx="8968200" cy="3837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SzPct val="102857"/>
              <a:buNone/>
            </a:pPr>
            <a:r>
              <a:rPr b="1" lang="en" sz="2500"/>
              <a:t>Purpose…</a:t>
            </a:r>
            <a:endParaRPr b="1" sz="2500"/>
          </a:p>
          <a:p>
            <a:pPr indent="0" lvl="0" marL="0" rtl="0" algn="l">
              <a:lnSpc>
                <a:spcPct val="115000"/>
              </a:lnSpc>
              <a:spcBef>
                <a:spcPts val="1200"/>
              </a:spcBef>
              <a:spcAft>
                <a:spcPts val="0"/>
              </a:spcAft>
              <a:buSzPct val="111801"/>
              <a:buNone/>
            </a:pPr>
            <a:r>
              <a:rPr lang="en" sz="2300">
                <a:highlight>
                  <a:srgbClr val="FF9900"/>
                </a:highlight>
              </a:rPr>
              <a:t>…an </a:t>
            </a:r>
            <a:r>
              <a:rPr lang="en" sz="2300">
                <a:solidFill>
                  <a:srgbClr val="1155CC"/>
                </a:solidFill>
                <a:highlight>
                  <a:srgbClr val="FF9900"/>
                </a:highlight>
              </a:rPr>
              <a:t>exploratory study</a:t>
            </a:r>
            <a:r>
              <a:rPr lang="en" sz="2300">
                <a:highlight>
                  <a:srgbClr val="FF9900"/>
                </a:highlight>
              </a:rPr>
              <a:t>, to</a:t>
            </a:r>
            <a:r>
              <a:rPr lang="en" sz="2300">
                <a:solidFill>
                  <a:srgbClr val="1155CC"/>
                </a:solidFill>
                <a:highlight>
                  <a:srgbClr val="FF9900"/>
                </a:highlight>
              </a:rPr>
              <a:t> collect and analyze</a:t>
            </a:r>
            <a:r>
              <a:rPr lang="en" sz="2300">
                <a:highlight>
                  <a:srgbClr val="FF9900"/>
                </a:highlight>
              </a:rPr>
              <a:t> neighbourhood and individual’s perspectives, lived experiences, and concerns about various features of the main street (Dundas Street West) and in relation to the overall neighbourhood, with reference to municipal public policy objectives (e.g., the Official Plan) within the City of Toronto.</a:t>
            </a:r>
            <a:endParaRPr sz="2300">
              <a:highlight>
                <a:srgbClr val="FF9900"/>
              </a:highlight>
            </a:endParaRPr>
          </a:p>
          <a:p>
            <a:pPr indent="0" lvl="0" marL="0" rtl="0" algn="l">
              <a:lnSpc>
                <a:spcPct val="115000"/>
              </a:lnSpc>
              <a:spcBef>
                <a:spcPts val="1200"/>
              </a:spcBef>
              <a:spcAft>
                <a:spcPts val="0"/>
              </a:spcAft>
              <a:buSzPct val="102857"/>
              <a:buNone/>
            </a:pPr>
            <a:r>
              <a:rPr b="1" lang="en" sz="2500">
                <a:highlight>
                  <a:srgbClr val="FF9900"/>
                </a:highlight>
              </a:rPr>
              <a:t>Why?</a:t>
            </a:r>
            <a:r>
              <a:rPr lang="en" sz="2500">
                <a:highlight>
                  <a:srgbClr val="FF9900"/>
                </a:highlight>
              </a:rPr>
              <a:t> </a:t>
            </a:r>
            <a:r>
              <a:rPr lang="en" sz="2300">
                <a:solidFill>
                  <a:srgbClr val="1155CC"/>
                </a:solidFill>
                <a:highlight>
                  <a:srgbClr val="FF9900"/>
                </a:highlight>
              </a:rPr>
              <a:t>Lack of City of Toronto budget </a:t>
            </a:r>
            <a:r>
              <a:rPr lang="en" sz="2300">
                <a:highlight>
                  <a:srgbClr val="FF9900"/>
                </a:highlight>
              </a:rPr>
              <a:t>to conduct formal main street/avenue study, and in response to concerns regarding the </a:t>
            </a:r>
            <a:r>
              <a:rPr lang="en" sz="2300">
                <a:solidFill>
                  <a:srgbClr val="1155CC"/>
                </a:solidFill>
                <a:highlight>
                  <a:srgbClr val="FF9900"/>
                </a:highlight>
              </a:rPr>
              <a:t>effects of recent city-wide policy</a:t>
            </a:r>
            <a:r>
              <a:rPr baseline="30000" lang="en" sz="2300">
                <a:solidFill>
                  <a:srgbClr val="1155CC"/>
                </a:solidFill>
                <a:highlight>
                  <a:srgbClr val="FF9900"/>
                </a:highlight>
              </a:rPr>
              <a:t>1</a:t>
            </a:r>
            <a:r>
              <a:rPr lang="en" sz="2300">
                <a:solidFill>
                  <a:srgbClr val="1155CC"/>
                </a:solidFill>
                <a:highlight>
                  <a:srgbClr val="FF9900"/>
                </a:highlight>
              </a:rPr>
              <a:t> and local infrastructural developments</a:t>
            </a:r>
            <a:r>
              <a:rPr baseline="30000" lang="en" sz="2300">
                <a:solidFill>
                  <a:srgbClr val="1155CC"/>
                </a:solidFill>
                <a:highlight>
                  <a:srgbClr val="FF9900"/>
                </a:highlight>
              </a:rPr>
              <a:t>2</a:t>
            </a:r>
            <a:endParaRPr baseline="30000" sz="2300">
              <a:solidFill>
                <a:srgbClr val="1155CC"/>
              </a:solidFill>
              <a:highlight>
                <a:srgbClr val="FF9900"/>
              </a:highlight>
            </a:endParaRPr>
          </a:p>
          <a:p>
            <a:pPr indent="0" lvl="0" marL="0" rtl="0" algn="l">
              <a:lnSpc>
                <a:spcPct val="115000"/>
              </a:lnSpc>
              <a:spcBef>
                <a:spcPts val="1200"/>
              </a:spcBef>
              <a:spcAft>
                <a:spcPts val="0"/>
              </a:spcAft>
              <a:buSzPct val="102857"/>
              <a:buNone/>
            </a:pPr>
            <a:r>
              <a:rPr b="1" lang="en" sz="2500"/>
              <a:t>Aims…</a:t>
            </a:r>
            <a:endParaRPr b="1" sz="2500"/>
          </a:p>
          <a:p>
            <a:pPr indent="0" lvl="0" marL="0" rtl="0" algn="l">
              <a:lnSpc>
                <a:spcPct val="115000"/>
              </a:lnSpc>
              <a:spcBef>
                <a:spcPts val="1200"/>
              </a:spcBef>
              <a:spcAft>
                <a:spcPts val="1200"/>
              </a:spcAft>
              <a:buSzPct val="116883"/>
              <a:buNone/>
            </a:pPr>
            <a:r>
              <a:rPr lang="en" sz="2200"/>
              <a:t>… to </a:t>
            </a:r>
            <a:r>
              <a:rPr lang="en" sz="2186">
                <a:solidFill>
                  <a:srgbClr val="1155CC"/>
                </a:solidFill>
                <a:highlight>
                  <a:srgbClr val="FF9900"/>
                </a:highlight>
              </a:rPr>
              <a:t>elicit </a:t>
            </a:r>
            <a:r>
              <a:rPr lang="en" sz="2186">
                <a:highlight>
                  <a:srgbClr val="FF9900"/>
                </a:highlight>
              </a:rPr>
              <a:t>community and business perspectives,</a:t>
            </a:r>
            <a:r>
              <a:rPr lang="en" sz="2186">
                <a:solidFill>
                  <a:srgbClr val="1155CC"/>
                </a:solidFill>
                <a:highlight>
                  <a:srgbClr val="FF9900"/>
                </a:highlight>
              </a:rPr>
              <a:t> engage </a:t>
            </a:r>
            <a:r>
              <a:rPr lang="en" sz="2186">
                <a:highlight>
                  <a:srgbClr val="FF9900"/>
                </a:highlight>
              </a:rPr>
              <a:t>local residents and business owners, </a:t>
            </a:r>
            <a:r>
              <a:rPr lang="en" sz="2186">
                <a:solidFill>
                  <a:srgbClr val="1155CC"/>
                </a:solidFill>
                <a:highlight>
                  <a:srgbClr val="FF9900"/>
                </a:highlight>
              </a:rPr>
              <a:t>engage </a:t>
            </a:r>
            <a:r>
              <a:rPr lang="en" sz="2186">
                <a:highlight>
                  <a:srgbClr val="FF9900"/>
                </a:highlight>
              </a:rPr>
              <a:t>community members and leaders, create a</a:t>
            </a:r>
            <a:r>
              <a:rPr lang="en" sz="2186">
                <a:solidFill>
                  <a:srgbClr val="1155CC"/>
                </a:solidFill>
                <a:highlight>
                  <a:srgbClr val="FF9900"/>
                </a:highlight>
              </a:rPr>
              <a:t> local study</a:t>
            </a:r>
            <a:r>
              <a:rPr lang="en" sz="2186">
                <a:highlight>
                  <a:srgbClr val="FF9900"/>
                </a:highlight>
              </a:rPr>
              <a:t> with </a:t>
            </a:r>
            <a:r>
              <a:rPr lang="en" sz="2186">
                <a:solidFill>
                  <a:srgbClr val="1155CC"/>
                </a:solidFill>
                <a:highlight>
                  <a:srgbClr val="FF9900"/>
                </a:highlight>
              </a:rPr>
              <a:t>social sciences research principles</a:t>
            </a:r>
            <a:r>
              <a:rPr lang="en" sz="2186">
                <a:highlight>
                  <a:srgbClr val="FF9900"/>
                </a:highlight>
              </a:rPr>
              <a:t> in mind, </a:t>
            </a:r>
            <a:r>
              <a:rPr lang="en" sz="2186">
                <a:solidFill>
                  <a:srgbClr val="1155CC"/>
                </a:solidFill>
                <a:highlight>
                  <a:srgbClr val="FF9900"/>
                </a:highlight>
              </a:rPr>
              <a:t>to provide a platform</a:t>
            </a:r>
            <a:r>
              <a:rPr lang="en" sz="2186">
                <a:highlight>
                  <a:srgbClr val="FF9900"/>
                </a:highlight>
              </a:rPr>
              <a:t> through which local perspectives and concerns are forefront, and to ultimately create a final report that can function as a </a:t>
            </a:r>
            <a:r>
              <a:rPr lang="en" sz="2186">
                <a:solidFill>
                  <a:srgbClr val="1155CC"/>
                </a:solidFill>
                <a:highlight>
                  <a:srgbClr val="FF9900"/>
                </a:highlight>
              </a:rPr>
              <a:t>point-of-reference and community tool</a:t>
            </a:r>
            <a:r>
              <a:rPr lang="en" sz="2186">
                <a:highlight>
                  <a:srgbClr val="FF9900"/>
                </a:highlight>
              </a:rPr>
              <a:t> in capturing community aspirations for neighbourhood change and development(s).</a:t>
            </a:r>
            <a:endParaRPr/>
          </a:p>
        </p:txBody>
      </p:sp>
      <p:pic>
        <p:nvPicPr>
          <p:cNvPr descr="page2image24820560" id="76" name="Google Shape;76;p15"/>
          <p:cNvPicPr preferRelativeResize="0"/>
          <p:nvPr/>
        </p:nvPicPr>
        <p:blipFill rotWithShape="1">
          <a:blip r:embed="rId3">
            <a:alphaModFix/>
          </a:blip>
          <a:srcRect b="0" l="0" r="0" t="0"/>
          <a:stretch/>
        </p:blipFill>
        <p:spPr>
          <a:xfrm>
            <a:off x="8270325" y="450388"/>
            <a:ext cx="561975" cy="561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102875" y="93325"/>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0244"/>
              <a:buNone/>
            </a:pPr>
            <a:r>
              <a:rPr lang="en" sz="2822">
                <a:solidFill>
                  <a:srgbClr val="1155CC"/>
                </a:solidFill>
              </a:rPr>
              <a:t>Introduction: Research Questions and Timeline</a:t>
            </a:r>
            <a:endParaRPr sz="2822">
              <a:solidFill>
                <a:srgbClr val="1155CC"/>
              </a:solidFill>
            </a:endParaRPr>
          </a:p>
          <a:p>
            <a:pPr indent="0" lvl="0" marL="0" rtl="0" algn="l">
              <a:lnSpc>
                <a:spcPct val="100000"/>
              </a:lnSpc>
              <a:spcBef>
                <a:spcPts val="0"/>
              </a:spcBef>
              <a:spcAft>
                <a:spcPts val="0"/>
              </a:spcAft>
              <a:buSzPct val="222222"/>
              <a:buNone/>
            </a:pPr>
            <a:r>
              <a:t/>
            </a:r>
            <a:endParaRPr sz="1400">
              <a:solidFill>
                <a:srgbClr val="000000"/>
              </a:solidFill>
            </a:endParaRPr>
          </a:p>
          <a:p>
            <a:pPr indent="0" lvl="0" marL="0" rtl="0" algn="l">
              <a:lnSpc>
                <a:spcPct val="100000"/>
              </a:lnSpc>
              <a:spcBef>
                <a:spcPts val="0"/>
              </a:spcBef>
              <a:spcAft>
                <a:spcPts val="0"/>
              </a:spcAft>
              <a:buSzPct val="111111"/>
              <a:buNone/>
            </a:pPr>
            <a:r>
              <a:t/>
            </a:r>
            <a:endParaRPr/>
          </a:p>
        </p:txBody>
      </p:sp>
      <p:sp>
        <p:nvSpPr>
          <p:cNvPr id="82" name="Google Shape;82;p16"/>
          <p:cNvSpPr txBox="1"/>
          <p:nvPr>
            <p:ph idx="1" type="body"/>
          </p:nvPr>
        </p:nvSpPr>
        <p:spPr>
          <a:xfrm>
            <a:off x="102875" y="802275"/>
            <a:ext cx="5502300" cy="42861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150000"/>
              <a:buNone/>
            </a:pPr>
            <a:r>
              <a:rPr b="1" lang="en" sz="4800"/>
              <a:t>Research Questions…</a:t>
            </a:r>
            <a:endParaRPr b="1" sz="4800">
              <a:highlight>
                <a:schemeClr val="accent6"/>
              </a:highlight>
            </a:endParaRPr>
          </a:p>
          <a:p>
            <a:pPr indent="-304800" lvl="0" marL="457200" rtl="0" algn="l">
              <a:lnSpc>
                <a:spcPct val="115000"/>
              </a:lnSpc>
              <a:spcBef>
                <a:spcPts val="1200"/>
              </a:spcBef>
              <a:spcAft>
                <a:spcPts val="0"/>
              </a:spcAft>
              <a:buClr>
                <a:schemeClr val="dk2"/>
              </a:buClr>
              <a:buSzPct val="100000"/>
              <a:buAutoNum type="arabicPeriod"/>
            </a:pPr>
            <a:r>
              <a:rPr lang="en" sz="4800">
                <a:highlight>
                  <a:srgbClr val="FF9900"/>
                </a:highlight>
              </a:rPr>
              <a:t>What are the</a:t>
            </a:r>
            <a:r>
              <a:rPr b="1" lang="en" sz="4800">
                <a:highlight>
                  <a:srgbClr val="FF9900"/>
                </a:highlight>
              </a:rPr>
              <a:t> </a:t>
            </a:r>
            <a:r>
              <a:rPr b="1" lang="en" sz="4800">
                <a:solidFill>
                  <a:srgbClr val="1155CC"/>
                </a:solidFill>
                <a:highlight>
                  <a:srgbClr val="FF9900"/>
                </a:highlight>
              </a:rPr>
              <a:t>perspectives and concerns of The Junction area residents and business owners</a:t>
            </a:r>
            <a:r>
              <a:rPr lang="en" sz="4800">
                <a:highlight>
                  <a:srgbClr val="FF9900"/>
                </a:highlight>
              </a:rPr>
              <a:t> regarding the development, qualities and characteristics of the main street (Dundas Street West)?</a:t>
            </a:r>
            <a:endParaRPr sz="4800">
              <a:highlight>
                <a:srgbClr val="FF9900"/>
              </a:highlight>
            </a:endParaRPr>
          </a:p>
          <a:p>
            <a:pPr indent="-304800" lvl="0" marL="457200" rtl="0" algn="l">
              <a:lnSpc>
                <a:spcPct val="115000"/>
              </a:lnSpc>
              <a:spcBef>
                <a:spcPts val="0"/>
              </a:spcBef>
              <a:spcAft>
                <a:spcPts val="0"/>
              </a:spcAft>
              <a:buClr>
                <a:schemeClr val="dk2"/>
              </a:buClr>
              <a:buSzPct val="100000"/>
              <a:buAutoNum type="arabicPeriod"/>
            </a:pPr>
            <a:r>
              <a:rPr lang="en" sz="4800">
                <a:highlight>
                  <a:srgbClr val="FF9900"/>
                </a:highlight>
              </a:rPr>
              <a:t>How can these perspectives and concerns </a:t>
            </a:r>
            <a:r>
              <a:rPr b="1" lang="en" sz="4800">
                <a:solidFill>
                  <a:srgbClr val="1155CC"/>
                </a:solidFill>
                <a:highlight>
                  <a:srgbClr val="FF9900"/>
                </a:highlight>
              </a:rPr>
              <a:t>effectively inform the evolution and developmen</a:t>
            </a:r>
            <a:r>
              <a:rPr lang="en" sz="4800">
                <a:solidFill>
                  <a:srgbClr val="1155CC"/>
                </a:solidFill>
                <a:highlight>
                  <a:srgbClr val="FF9900"/>
                </a:highlight>
              </a:rPr>
              <a:t>t </a:t>
            </a:r>
            <a:r>
              <a:rPr lang="en" sz="4800">
                <a:highlight>
                  <a:srgbClr val="FF9900"/>
                </a:highlight>
              </a:rPr>
              <a:t>of the main street and the neighbourhood?</a:t>
            </a:r>
            <a:endParaRPr b="1" sz="4800"/>
          </a:p>
          <a:p>
            <a:pPr indent="0" lvl="0" marL="0" rtl="0" algn="l">
              <a:lnSpc>
                <a:spcPct val="95000"/>
              </a:lnSpc>
              <a:spcBef>
                <a:spcPts val="1200"/>
              </a:spcBef>
              <a:spcAft>
                <a:spcPts val="0"/>
              </a:spcAft>
              <a:buSzPct val="150000"/>
              <a:buNone/>
            </a:pPr>
            <a:r>
              <a:rPr b="1" lang="en" sz="4800"/>
              <a:t>Timeline…</a:t>
            </a:r>
            <a:endParaRPr b="1" sz="4800"/>
          </a:p>
          <a:p>
            <a:pPr indent="-298450" lvl="0" marL="457200" rtl="0" algn="l">
              <a:lnSpc>
                <a:spcPct val="95000"/>
              </a:lnSpc>
              <a:spcBef>
                <a:spcPts val="0"/>
              </a:spcBef>
              <a:spcAft>
                <a:spcPts val="0"/>
              </a:spcAft>
              <a:buSzPct val="100000"/>
              <a:buChar char="-"/>
            </a:pPr>
            <a:r>
              <a:rPr b="1" lang="en" sz="4400">
                <a:solidFill>
                  <a:srgbClr val="1155CC"/>
                </a:solidFill>
                <a:highlight>
                  <a:srgbClr val="FF9900"/>
                </a:highlight>
              </a:rPr>
              <a:t>June 5th and ran until July 28th</a:t>
            </a:r>
            <a:r>
              <a:rPr lang="en" sz="4400">
                <a:highlight>
                  <a:srgbClr val="FF9900"/>
                </a:highlight>
              </a:rPr>
              <a:t>, with some preliminary online research being conducted in the two weeks prior to June 5th.</a:t>
            </a:r>
            <a:endParaRPr sz="4400">
              <a:highlight>
                <a:srgbClr val="FF9900"/>
              </a:highlight>
            </a:endParaRPr>
          </a:p>
          <a:p>
            <a:pPr indent="-298450" lvl="0" marL="457200" rtl="0" algn="l">
              <a:lnSpc>
                <a:spcPct val="115000"/>
              </a:lnSpc>
              <a:spcBef>
                <a:spcPts val="0"/>
              </a:spcBef>
              <a:spcAft>
                <a:spcPts val="0"/>
              </a:spcAft>
              <a:buSzPct val="100000"/>
              <a:buChar char="-"/>
            </a:pPr>
            <a:r>
              <a:rPr lang="en" sz="4400">
                <a:solidFill>
                  <a:srgbClr val="1155CC"/>
                </a:solidFill>
                <a:highlight>
                  <a:srgbClr val="FF9900"/>
                </a:highlight>
              </a:rPr>
              <a:t>Week of the June 5th, </a:t>
            </a:r>
            <a:r>
              <a:rPr lang="en" sz="4400">
                <a:highlight>
                  <a:srgbClr val="FF9900"/>
                </a:highlight>
              </a:rPr>
              <a:t>the researchers created, edited and finalized the survey to be launched the following week.</a:t>
            </a:r>
            <a:endParaRPr sz="4400">
              <a:highlight>
                <a:srgbClr val="FF9900"/>
              </a:highlight>
            </a:endParaRPr>
          </a:p>
          <a:p>
            <a:pPr indent="-298450" lvl="0" marL="457200" rtl="0" algn="l">
              <a:lnSpc>
                <a:spcPct val="115000"/>
              </a:lnSpc>
              <a:spcBef>
                <a:spcPts val="0"/>
              </a:spcBef>
              <a:spcAft>
                <a:spcPts val="0"/>
              </a:spcAft>
              <a:buSzPct val="100000"/>
              <a:buChar char="-"/>
            </a:pPr>
            <a:r>
              <a:rPr lang="en" sz="4400">
                <a:solidFill>
                  <a:srgbClr val="1155CC"/>
                </a:solidFill>
                <a:highlight>
                  <a:srgbClr val="FF9900"/>
                </a:highlight>
              </a:rPr>
              <a:t>Week of June 12th, </a:t>
            </a:r>
            <a:r>
              <a:rPr lang="en" sz="4400">
                <a:highlight>
                  <a:srgbClr val="FF9900"/>
                </a:highlight>
              </a:rPr>
              <a:t>researchers planned observation and sampling, created and published social media posts, and conducted background research. </a:t>
            </a:r>
            <a:endParaRPr sz="4400">
              <a:highlight>
                <a:srgbClr val="FF9900"/>
              </a:highlight>
            </a:endParaRPr>
          </a:p>
          <a:p>
            <a:pPr indent="-298450" lvl="0" marL="457200" rtl="0" algn="l">
              <a:lnSpc>
                <a:spcPct val="115000"/>
              </a:lnSpc>
              <a:spcBef>
                <a:spcPts val="0"/>
              </a:spcBef>
              <a:spcAft>
                <a:spcPts val="0"/>
              </a:spcAft>
              <a:buClr>
                <a:srgbClr val="1155CC"/>
              </a:buClr>
              <a:buSzPct val="100000"/>
              <a:buChar char="-"/>
            </a:pPr>
            <a:r>
              <a:rPr lang="en" sz="4400">
                <a:solidFill>
                  <a:srgbClr val="1155CC"/>
                </a:solidFill>
                <a:highlight>
                  <a:srgbClr val="FF9900"/>
                </a:highlight>
              </a:rPr>
              <a:t>Observation began on June 15th until June 22nd</a:t>
            </a:r>
            <a:endParaRPr sz="4400">
              <a:solidFill>
                <a:srgbClr val="1155CC"/>
              </a:solidFill>
              <a:highlight>
                <a:srgbClr val="FF9900"/>
              </a:highlight>
            </a:endParaRPr>
          </a:p>
          <a:p>
            <a:pPr indent="-298450" lvl="0" marL="457200" rtl="0" algn="l">
              <a:lnSpc>
                <a:spcPct val="115000"/>
              </a:lnSpc>
              <a:spcBef>
                <a:spcPts val="0"/>
              </a:spcBef>
              <a:spcAft>
                <a:spcPts val="0"/>
              </a:spcAft>
              <a:buSzPct val="100000"/>
              <a:buChar char="-"/>
            </a:pPr>
            <a:r>
              <a:rPr lang="en" sz="4400">
                <a:solidFill>
                  <a:srgbClr val="1155CC"/>
                </a:solidFill>
                <a:highlight>
                  <a:srgbClr val="FF9900"/>
                </a:highlight>
              </a:rPr>
              <a:t>Week of June 19th t</a:t>
            </a:r>
            <a:r>
              <a:rPr lang="en" sz="4400">
                <a:highlight>
                  <a:srgbClr val="FF9900"/>
                </a:highlight>
              </a:rPr>
              <a:t>he researchers put up posters to advertise the study and began business canvassing through which some information cards were dropped off.</a:t>
            </a:r>
            <a:endParaRPr sz="4400">
              <a:highlight>
                <a:srgbClr val="FF9900"/>
              </a:highlight>
            </a:endParaRPr>
          </a:p>
          <a:p>
            <a:pPr indent="-298450" lvl="0" marL="457200" rtl="0" algn="l">
              <a:lnSpc>
                <a:spcPct val="115000"/>
              </a:lnSpc>
              <a:spcBef>
                <a:spcPts val="0"/>
              </a:spcBef>
              <a:spcAft>
                <a:spcPts val="0"/>
              </a:spcAft>
              <a:buSzPct val="100000"/>
              <a:buChar char="-"/>
            </a:pPr>
            <a:r>
              <a:rPr lang="en" sz="4400">
                <a:solidFill>
                  <a:srgbClr val="1155CC"/>
                </a:solidFill>
                <a:highlight>
                  <a:srgbClr val="FF9900"/>
                </a:highlight>
              </a:rPr>
              <a:t>Week of June 26th to mid-July</a:t>
            </a:r>
            <a:r>
              <a:rPr lang="en" sz="4400">
                <a:highlight>
                  <a:srgbClr val="FF9900"/>
                </a:highlight>
              </a:rPr>
              <a:t>: residential canvassing</a:t>
            </a:r>
            <a:endParaRPr sz="4400">
              <a:highlight>
                <a:srgbClr val="FF9900"/>
              </a:highlight>
            </a:endParaRPr>
          </a:p>
          <a:p>
            <a:pPr indent="-298450" lvl="0" marL="457200" rtl="0" algn="l">
              <a:lnSpc>
                <a:spcPct val="115000"/>
              </a:lnSpc>
              <a:spcBef>
                <a:spcPts val="0"/>
              </a:spcBef>
              <a:spcAft>
                <a:spcPts val="0"/>
              </a:spcAft>
              <a:buSzPct val="100000"/>
              <a:buChar char="-"/>
            </a:pPr>
            <a:r>
              <a:rPr lang="en" sz="4400">
                <a:highlight>
                  <a:srgbClr val="FF9900"/>
                </a:highlight>
              </a:rPr>
              <a:t>The researchers also set up tents at three community events for recruitment: </a:t>
            </a:r>
            <a:r>
              <a:rPr lang="en" sz="4400">
                <a:solidFill>
                  <a:srgbClr val="1155CC"/>
                </a:solidFill>
                <a:highlight>
                  <a:srgbClr val="FF9900"/>
                </a:highlight>
              </a:rPr>
              <a:t>the Junction Community Fun Day (June 25th), the Annette Village Farmers’ Market (July 12), and the Junction Farmers’ Market (July 22). </a:t>
            </a:r>
            <a:endParaRPr sz="4400">
              <a:solidFill>
                <a:srgbClr val="1155CC"/>
              </a:solidFill>
              <a:highlight>
                <a:srgbClr val="FF9900"/>
              </a:highlight>
            </a:endParaRPr>
          </a:p>
          <a:p>
            <a:pPr indent="-298450" lvl="0" marL="457200" rtl="0" algn="l">
              <a:lnSpc>
                <a:spcPct val="115000"/>
              </a:lnSpc>
              <a:spcBef>
                <a:spcPts val="0"/>
              </a:spcBef>
              <a:spcAft>
                <a:spcPts val="0"/>
              </a:spcAft>
              <a:buClr>
                <a:srgbClr val="1155CC"/>
              </a:buClr>
              <a:buSzPct val="100000"/>
              <a:buChar char="-"/>
            </a:pPr>
            <a:r>
              <a:rPr b="1" lang="en" sz="4400">
                <a:solidFill>
                  <a:srgbClr val="1155CC"/>
                </a:solidFill>
                <a:highlight>
                  <a:srgbClr val="FF9900"/>
                </a:highlight>
              </a:rPr>
              <a:t>Survey closed July 24th at 11:55pm, report creation thereafter</a:t>
            </a:r>
            <a:endParaRPr b="1" sz="4400">
              <a:solidFill>
                <a:srgbClr val="1155CC"/>
              </a:solidFill>
              <a:highlight>
                <a:srgbClr val="FF9900"/>
              </a:highlight>
            </a:endParaRPr>
          </a:p>
        </p:txBody>
      </p:sp>
      <p:pic>
        <p:nvPicPr>
          <p:cNvPr id="83" name="Google Shape;83;p16"/>
          <p:cNvPicPr preferRelativeResize="0"/>
          <p:nvPr/>
        </p:nvPicPr>
        <p:blipFill rotWithShape="1">
          <a:blip r:embed="rId3">
            <a:alphaModFix/>
          </a:blip>
          <a:srcRect b="0" l="0" r="0" t="0"/>
          <a:stretch/>
        </p:blipFill>
        <p:spPr>
          <a:xfrm>
            <a:off x="5665200" y="1232950"/>
            <a:ext cx="3423875" cy="1998224"/>
          </a:xfrm>
          <a:prstGeom prst="rect">
            <a:avLst/>
          </a:prstGeom>
          <a:noFill/>
          <a:ln>
            <a:noFill/>
          </a:ln>
        </p:spPr>
      </p:pic>
      <p:sp>
        <p:nvSpPr>
          <p:cNvPr id="84" name="Google Shape;84;p16"/>
          <p:cNvSpPr txBox="1"/>
          <p:nvPr/>
        </p:nvSpPr>
        <p:spPr>
          <a:xfrm>
            <a:off x="5665175" y="3385850"/>
            <a:ext cx="3423900" cy="7476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chemeClr val="dk1"/>
              </a:buClr>
              <a:buSzPts val="1100"/>
              <a:buFont typeface="Arial"/>
              <a:buNone/>
            </a:pPr>
            <a:r>
              <a:rPr b="1" i="0" lang="en" sz="1108" u="none" cap="none" strike="noStrike">
                <a:solidFill>
                  <a:srgbClr val="1155CC"/>
                </a:solidFill>
                <a:highlight>
                  <a:srgbClr val="FF9900"/>
                </a:highlight>
                <a:latin typeface="Arial"/>
                <a:ea typeface="Arial"/>
                <a:cs typeface="Arial"/>
                <a:sym typeface="Arial"/>
              </a:rPr>
              <a:t>Inclusion Criteria</a:t>
            </a:r>
            <a:r>
              <a:rPr b="1" i="0" lang="en" sz="1108" u="none" cap="none" strike="noStrike">
                <a:solidFill>
                  <a:schemeClr val="dk2"/>
                </a:solidFill>
                <a:highlight>
                  <a:srgbClr val="FF9900"/>
                </a:highlight>
                <a:latin typeface="Arial"/>
                <a:ea typeface="Arial"/>
                <a:cs typeface="Arial"/>
                <a:sym typeface="Arial"/>
              </a:rPr>
              <a:t>:</a:t>
            </a:r>
            <a:r>
              <a:rPr b="0" i="0" lang="en" sz="1108" u="none" cap="none" strike="noStrike">
                <a:solidFill>
                  <a:schemeClr val="dk2"/>
                </a:solidFill>
                <a:highlight>
                  <a:srgbClr val="FF9900"/>
                </a:highlight>
                <a:latin typeface="Arial"/>
                <a:ea typeface="Arial"/>
                <a:cs typeface="Arial"/>
                <a:sym typeface="Arial"/>
              </a:rPr>
              <a:t> 18+ years of age, business owner and/or resident in or bordering onto the JRA catchment area</a:t>
            </a:r>
            <a:endParaRPr b="0" i="0" sz="1000" u="none" cap="none" strike="noStrike">
              <a:solidFill>
                <a:srgbClr val="1155CC"/>
              </a:solidFill>
              <a:latin typeface="Arial"/>
              <a:ea typeface="Arial"/>
              <a:cs typeface="Arial"/>
              <a:sym typeface="Arial"/>
            </a:endParaRPr>
          </a:p>
        </p:txBody>
      </p:sp>
      <p:pic>
        <p:nvPicPr>
          <p:cNvPr descr="page2image24820560" id="85" name="Google Shape;85;p16"/>
          <p:cNvPicPr preferRelativeResize="0"/>
          <p:nvPr/>
        </p:nvPicPr>
        <p:blipFill rotWithShape="1">
          <a:blip r:embed="rId4">
            <a:alphaModFix/>
          </a:blip>
          <a:srcRect b="0" l="0" r="0" t="0"/>
          <a:stretch/>
        </p:blipFill>
        <p:spPr>
          <a:xfrm>
            <a:off x="8061500" y="98688"/>
            <a:ext cx="561975" cy="56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256750" y="115325"/>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Sources: Literature and Methodologies</a:t>
            </a:r>
            <a:endParaRPr>
              <a:solidFill>
                <a:srgbClr val="1155CC"/>
              </a:solidFill>
            </a:endParaRPr>
          </a:p>
        </p:txBody>
      </p:sp>
      <p:sp>
        <p:nvSpPr>
          <p:cNvPr id="91" name="Google Shape;91;p17"/>
          <p:cNvSpPr txBox="1"/>
          <p:nvPr>
            <p:ph idx="1" type="body"/>
          </p:nvPr>
        </p:nvSpPr>
        <p:spPr>
          <a:xfrm>
            <a:off x="124850" y="789775"/>
            <a:ext cx="3732900" cy="3727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2500"/>
          </a:bodyPr>
          <a:lstStyle/>
          <a:p>
            <a:pPr indent="0" lvl="0" marL="0" rtl="0" algn="l">
              <a:lnSpc>
                <a:spcPct val="115000"/>
              </a:lnSpc>
              <a:spcBef>
                <a:spcPts val="0"/>
              </a:spcBef>
              <a:spcAft>
                <a:spcPts val="0"/>
              </a:spcAft>
              <a:buSzPct val="108108"/>
              <a:buNone/>
            </a:pPr>
            <a:r>
              <a:rPr lang="en">
                <a:solidFill>
                  <a:srgbClr val="1155CC"/>
                </a:solidFill>
              </a:rPr>
              <a:t>Literature Review for information: </a:t>
            </a:r>
            <a:endParaRPr>
              <a:solidFill>
                <a:srgbClr val="1155CC"/>
              </a:solidFill>
            </a:endParaRPr>
          </a:p>
          <a:p>
            <a:pPr indent="-334327" lvl="0" marL="457200" rtl="0" algn="l">
              <a:lnSpc>
                <a:spcPct val="115000"/>
              </a:lnSpc>
              <a:spcBef>
                <a:spcPts val="1200"/>
              </a:spcBef>
              <a:spcAft>
                <a:spcPts val="0"/>
              </a:spcAft>
              <a:buSzPct val="100000"/>
              <a:buAutoNum type="arabicPeriod"/>
            </a:pPr>
            <a:r>
              <a:rPr lang="en"/>
              <a:t>JRA and BIA Work</a:t>
            </a:r>
            <a:endParaRPr/>
          </a:p>
          <a:p>
            <a:pPr indent="-334327" lvl="0" marL="457200" rtl="0" algn="l">
              <a:lnSpc>
                <a:spcPct val="115000"/>
              </a:lnSpc>
              <a:spcBef>
                <a:spcPts val="0"/>
              </a:spcBef>
              <a:spcAft>
                <a:spcPts val="0"/>
              </a:spcAft>
              <a:buSzPct val="100000"/>
              <a:buAutoNum type="arabicPeriod"/>
            </a:pPr>
            <a:r>
              <a:rPr lang="en"/>
              <a:t>City of Toronto documents</a:t>
            </a:r>
            <a:endParaRPr/>
          </a:p>
          <a:p>
            <a:pPr indent="-334327" lvl="0" marL="457200" rtl="0" algn="l">
              <a:lnSpc>
                <a:spcPct val="115000"/>
              </a:lnSpc>
              <a:spcBef>
                <a:spcPts val="0"/>
              </a:spcBef>
              <a:spcAft>
                <a:spcPts val="0"/>
              </a:spcAft>
              <a:buSzPct val="100000"/>
              <a:buAutoNum type="arabicPeriod"/>
            </a:pPr>
            <a:r>
              <a:rPr lang="en"/>
              <a:t>Main Street Studies</a:t>
            </a:r>
            <a:endParaRPr/>
          </a:p>
          <a:p>
            <a:pPr indent="-334327" lvl="0" marL="457200" rtl="0" algn="l">
              <a:lnSpc>
                <a:spcPct val="115000"/>
              </a:lnSpc>
              <a:spcBef>
                <a:spcPts val="0"/>
              </a:spcBef>
              <a:spcAft>
                <a:spcPts val="0"/>
              </a:spcAft>
              <a:buSzPct val="100000"/>
              <a:buAutoNum type="arabicPeriod"/>
            </a:pPr>
            <a:r>
              <a:rPr lang="en"/>
              <a:t>Scholarly Studies and Measures</a:t>
            </a:r>
            <a:endParaRPr/>
          </a:p>
          <a:p>
            <a:pPr indent="0" lvl="0" marL="0" rtl="0" algn="l">
              <a:lnSpc>
                <a:spcPct val="115000"/>
              </a:lnSpc>
              <a:spcBef>
                <a:spcPts val="1200"/>
              </a:spcBef>
              <a:spcAft>
                <a:spcPts val="0"/>
              </a:spcAft>
              <a:buSzPct val="108108"/>
              <a:buNone/>
            </a:pPr>
            <a:r>
              <a:rPr lang="en">
                <a:solidFill>
                  <a:srgbClr val="1155CC"/>
                </a:solidFill>
              </a:rPr>
              <a:t>Main Methods:</a:t>
            </a:r>
            <a:endParaRPr>
              <a:solidFill>
                <a:srgbClr val="1155CC"/>
              </a:solidFill>
            </a:endParaRPr>
          </a:p>
          <a:p>
            <a:pPr indent="-334327" lvl="0" marL="457200" rtl="0" algn="l">
              <a:lnSpc>
                <a:spcPct val="115000"/>
              </a:lnSpc>
              <a:spcBef>
                <a:spcPts val="1200"/>
              </a:spcBef>
              <a:spcAft>
                <a:spcPts val="0"/>
              </a:spcAft>
              <a:buSzPct val="100000"/>
              <a:buAutoNum type="arabicPeriod"/>
            </a:pPr>
            <a:r>
              <a:rPr lang="en"/>
              <a:t>Survey</a:t>
            </a:r>
            <a:endParaRPr/>
          </a:p>
          <a:p>
            <a:pPr indent="-334327" lvl="0" marL="457200" rtl="0" algn="l">
              <a:lnSpc>
                <a:spcPct val="115000"/>
              </a:lnSpc>
              <a:spcBef>
                <a:spcPts val="0"/>
              </a:spcBef>
              <a:spcAft>
                <a:spcPts val="0"/>
              </a:spcAft>
              <a:buSzPct val="100000"/>
              <a:buAutoNum type="arabicPeriod"/>
            </a:pPr>
            <a:r>
              <a:rPr lang="en"/>
              <a:t>Participant Observation</a:t>
            </a:r>
            <a:endParaRPr/>
          </a:p>
          <a:p>
            <a:pPr indent="-334327" lvl="0" marL="457200" rtl="0" algn="l">
              <a:lnSpc>
                <a:spcPct val="115000"/>
              </a:lnSpc>
              <a:spcBef>
                <a:spcPts val="0"/>
              </a:spcBef>
              <a:spcAft>
                <a:spcPts val="0"/>
              </a:spcAft>
              <a:buSzPct val="100000"/>
              <a:buAutoNum type="arabicPeriod"/>
            </a:pPr>
            <a:r>
              <a:rPr lang="en"/>
              <a:t>Canvassing - Sampling</a:t>
            </a:r>
            <a:endParaRPr/>
          </a:p>
          <a:p>
            <a:pPr indent="-334327" lvl="0" marL="457200" rtl="0" algn="l">
              <a:lnSpc>
                <a:spcPct val="115000"/>
              </a:lnSpc>
              <a:spcBef>
                <a:spcPts val="0"/>
              </a:spcBef>
              <a:spcAft>
                <a:spcPts val="0"/>
              </a:spcAft>
              <a:buSzPct val="100000"/>
              <a:buAutoNum type="arabicPeriod"/>
            </a:pPr>
            <a:r>
              <a:rPr lang="en"/>
              <a:t>Online and in-person recruitment</a:t>
            </a:r>
            <a:endParaRPr/>
          </a:p>
        </p:txBody>
      </p:sp>
      <p:sp>
        <p:nvSpPr>
          <p:cNvPr id="92" name="Google Shape;92;p17"/>
          <p:cNvSpPr txBox="1"/>
          <p:nvPr/>
        </p:nvSpPr>
        <p:spPr>
          <a:xfrm>
            <a:off x="3967525" y="789775"/>
            <a:ext cx="5036400" cy="42759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1155CC"/>
                </a:solidFill>
                <a:latin typeface="Arial"/>
                <a:ea typeface="Arial"/>
                <a:cs typeface="Arial"/>
                <a:sym typeface="Arial"/>
              </a:rPr>
              <a:t>E</a:t>
            </a:r>
            <a:r>
              <a:rPr b="0" i="0" lang="en" sz="1500" u="none" cap="none" strike="noStrike">
                <a:solidFill>
                  <a:srgbClr val="1155CC"/>
                </a:solidFill>
                <a:latin typeface="Arial"/>
                <a:ea typeface="Arial"/>
                <a:cs typeface="Arial"/>
                <a:sym typeface="Arial"/>
              </a:rPr>
              <a:t>xamples:</a:t>
            </a:r>
            <a:endParaRPr b="0" i="0" sz="1500" u="none" cap="none" strike="noStrike">
              <a:solidFill>
                <a:srgbClr val="1155CC"/>
              </a:solidFill>
              <a:latin typeface="Arial"/>
              <a:ea typeface="Arial"/>
              <a:cs typeface="Arial"/>
              <a:sym typeface="Arial"/>
            </a:endParaRPr>
          </a:p>
          <a:p>
            <a:pPr indent="-304800" lvl="0" marL="457200" marR="0" rtl="0" algn="l">
              <a:lnSpc>
                <a:spcPct val="115000"/>
              </a:lnSpc>
              <a:spcBef>
                <a:spcPts val="0"/>
              </a:spcBef>
              <a:spcAft>
                <a:spcPts val="0"/>
              </a:spcAft>
              <a:buClr>
                <a:schemeClr val="dk2"/>
              </a:buClr>
              <a:buSzPts val="1200"/>
              <a:buFont typeface="Arial"/>
              <a:buAutoNum type="arabicPeriod"/>
            </a:pPr>
            <a:r>
              <a:rPr b="0" i="0" lang="en" sz="1200" u="none" cap="none" strike="noStrike">
                <a:solidFill>
                  <a:schemeClr val="dk2"/>
                </a:solidFill>
                <a:highlight>
                  <a:srgbClr val="FF9900"/>
                </a:highlight>
                <a:latin typeface="Arial"/>
                <a:ea typeface="Arial"/>
                <a:cs typeface="Arial"/>
                <a:sym typeface="Arial"/>
              </a:rPr>
              <a:t>Junction Gardens BIA’s 2014 Streetscape Master Plan Vision</a:t>
            </a:r>
            <a:r>
              <a:rPr b="0" baseline="30000" i="0" lang="en" sz="1200" u="none" cap="none" strike="noStrike">
                <a:solidFill>
                  <a:schemeClr val="dk2"/>
                </a:solidFill>
                <a:highlight>
                  <a:srgbClr val="FF9900"/>
                </a:highlight>
                <a:latin typeface="Arial"/>
                <a:ea typeface="Arial"/>
                <a:cs typeface="Arial"/>
                <a:sym typeface="Arial"/>
              </a:rPr>
              <a:t>3</a:t>
            </a:r>
            <a:endParaRPr b="0" baseline="30000" i="0" sz="1200" u="none" cap="none" strike="noStrike">
              <a:solidFill>
                <a:schemeClr val="dk2"/>
              </a:solidFill>
              <a:highlight>
                <a:srgbClr val="FF9900"/>
              </a:highlight>
              <a:latin typeface="Arial"/>
              <a:ea typeface="Arial"/>
              <a:cs typeface="Arial"/>
              <a:sym typeface="Arial"/>
            </a:endParaRPr>
          </a:p>
          <a:p>
            <a:pPr indent="-304800" lvl="0" marL="457200" marR="0" rtl="0" algn="l">
              <a:lnSpc>
                <a:spcPct val="115000"/>
              </a:lnSpc>
              <a:spcBef>
                <a:spcPts val="0"/>
              </a:spcBef>
              <a:spcAft>
                <a:spcPts val="0"/>
              </a:spcAft>
              <a:buClr>
                <a:schemeClr val="dk2"/>
              </a:buClr>
              <a:buSzPts val="1200"/>
              <a:buFont typeface="Arial"/>
              <a:buAutoNum type="arabicPeriod"/>
            </a:pPr>
            <a:r>
              <a:rPr b="0" i="0" lang="en" sz="1200" u="none" cap="none" strike="noStrike">
                <a:solidFill>
                  <a:schemeClr val="dk2"/>
                </a:solidFill>
                <a:highlight>
                  <a:srgbClr val="FF9900"/>
                </a:highlight>
                <a:latin typeface="Arial"/>
                <a:ea typeface="Arial"/>
                <a:cs typeface="Arial"/>
                <a:sym typeface="Arial"/>
              </a:rPr>
              <a:t>Planning Studies, the Official Plan, Zoning differences in the Junction</a:t>
            </a:r>
            <a:endParaRPr b="0" i="0" sz="1200" u="none" cap="none" strike="noStrike">
              <a:solidFill>
                <a:schemeClr val="dk2"/>
              </a:solidFill>
              <a:highlight>
                <a:srgbClr val="FF9900"/>
              </a:highlight>
              <a:latin typeface="Arial"/>
              <a:ea typeface="Arial"/>
              <a:cs typeface="Arial"/>
              <a:sym typeface="Arial"/>
            </a:endParaRPr>
          </a:p>
          <a:p>
            <a:pPr indent="-304800" lvl="0" marL="457200" marR="0" rtl="0" algn="l">
              <a:lnSpc>
                <a:spcPct val="115000"/>
              </a:lnSpc>
              <a:spcBef>
                <a:spcPts val="0"/>
              </a:spcBef>
              <a:spcAft>
                <a:spcPts val="0"/>
              </a:spcAft>
              <a:buClr>
                <a:schemeClr val="dk2"/>
              </a:buClr>
              <a:buSzPts val="1200"/>
              <a:buFont typeface="Arial"/>
              <a:buAutoNum type="arabicPeriod"/>
            </a:pPr>
            <a:r>
              <a:rPr b="0" i="0" lang="en" sz="1200" u="none" cap="none" strike="noStrike">
                <a:solidFill>
                  <a:schemeClr val="dk2"/>
                </a:solidFill>
                <a:highlight>
                  <a:srgbClr val="FF9900"/>
                </a:highlight>
                <a:latin typeface="Arial"/>
                <a:ea typeface="Arial"/>
                <a:cs typeface="Arial"/>
                <a:sym typeface="Arial"/>
              </a:rPr>
              <a:t>Defining the main street, empirically comparing US cities and ‘vitality’, </a:t>
            </a:r>
            <a:r>
              <a:rPr b="0" i="1" lang="en" sz="1200" u="none" cap="none" strike="noStrike">
                <a:solidFill>
                  <a:schemeClr val="dk2"/>
                </a:solidFill>
                <a:highlight>
                  <a:srgbClr val="FF9900"/>
                </a:highlight>
                <a:latin typeface="Arial"/>
                <a:ea typeface="Arial"/>
                <a:cs typeface="Arial"/>
                <a:sym typeface="Arial"/>
              </a:rPr>
              <a:t>third place</a:t>
            </a:r>
            <a:r>
              <a:rPr b="0" i="0" lang="en" sz="1200" u="none" cap="none" strike="noStrike">
                <a:solidFill>
                  <a:schemeClr val="dk2"/>
                </a:solidFill>
                <a:highlight>
                  <a:srgbClr val="FF9900"/>
                </a:highlight>
                <a:latin typeface="Arial"/>
                <a:ea typeface="Arial"/>
                <a:cs typeface="Arial"/>
                <a:sym typeface="Arial"/>
              </a:rPr>
              <a:t> theory, localization and socialization functions &amp; benefits, engagement &amp; identity</a:t>
            </a:r>
            <a:endParaRPr b="0" i="0" sz="1200" u="none" cap="none" strike="noStrike">
              <a:solidFill>
                <a:schemeClr val="dk2"/>
              </a:solidFill>
              <a:highlight>
                <a:srgbClr val="FF9900"/>
              </a:highlight>
              <a:latin typeface="Arial"/>
              <a:ea typeface="Arial"/>
              <a:cs typeface="Arial"/>
              <a:sym typeface="Arial"/>
            </a:endParaRPr>
          </a:p>
          <a:p>
            <a:pPr indent="-304800" lvl="0" marL="457200" marR="0" rtl="0" algn="l">
              <a:lnSpc>
                <a:spcPct val="115000"/>
              </a:lnSpc>
              <a:spcBef>
                <a:spcPts val="0"/>
              </a:spcBef>
              <a:spcAft>
                <a:spcPts val="0"/>
              </a:spcAft>
              <a:buClr>
                <a:schemeClr val="dk2"/>
              </a:buClr>
              <a:buSzPts val="1200"/>
              <a:buFont typeface="Arial"/>
              <a:buAutoNum type="arabicPeriod"/>
            </a:pPr>
            <a:r>
              <a:rPr b="0" i="0" lang="en" sz="1200" u="none" cap="none" strike="noStrike">
                <a:solidFill>
                  <a:schemeClr val="dk2"/>
                </a:solidFill>
                <a:highlight>
                  <a:srgbClr val="FF9900"/>
                </a:highlight>
                <a:latin typeface="Arial"/>
                <a:ea typeface="Arial"/>
                <a:cs typeface="Arial"/>
                <a:sym typeface="Arial"/>
              </a:rPr>
              <a:t>Residential/neighbourhood satisfaction/contentment theories, assoc. Variables and measures for survey, streetscape design and transportation, defining variables (e.g, greenery, walkability), health-related and well-being measures, Toronto and Canadian well-being/community-building studies</a:t>
            </a:r>
            <a:endParaRPr b="0" i="0" sz="15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1155CC"/>
                </a:solidFill>
                <a:latin typeface="Arial"/>
                <a:ea typeface="Arial"/>
                <a:cs typeface="Arial"/>
                <a:sym typeface="Arial"/>
              </a:rPr>
              <a:t>Methods Details:</a:t>
            </a:r>
            <a:endParaRPr b="0" i="0" sz="1500" u="none" cap="none" strike="noStrike">
              <a:solidFill>
                <a:srgbClr val="1155CC"/>
              </a:solidFill>
              <a:latin typeface="Arial"/>
              <a:ea typeface="Arial"/>
              <a:cs typeface="Arial"/>
              <a:sym typeface="Arial"/>
            </a:endParaRPr>
          </a:p>
          <a:p>
            <a:pPr indent="-304800" lvl="0" marL="457200" marR="0" rtl="0" algn="l">
              <a:lnSpc>
                <a:spcPct val="100000"/>
              </a:lnSpc>
              <a:spcBef>
                <a:spcPts val="0"/>
              </a:spcBef>
              <a:spcAft>
                <a:spcPts val="0"/>
              </a:spcAft>
              <a:buClr>
                <a:schemeClr val="dk2"/>
              </a:buClr>
              <a:buSzPts val="1200"/>
              <a:buFont typeface="Arial"/>
              <a:buAutoNum type="arabicPeriod"/>
            </a:pPr>
            <a:r>
              <a:rPr b="0" i="0" lang="en" sz="1200" u="none" cap="none" strike="noStrike">
                <a:solidFill>
                  <a:schemeClr val="dk2"/>
                </a:solidFill>
                <a:latin typeface="Arial"/>
                <a:ea typeface="Arial"/>
                <a:cs typeface="Arial"/>
                <a:sym typeface="Arial"/>
              </a:rPr>
              <a:t>Google Forms, Google Sheets</a:t>
            </a:r>
            <a:endParaRPr b="0" i="0" sz="1200" u="none" cap="none" strike="noStrike">
              <a:solidFill>
                <a:schemeClr val="dk2"/>
              </a:solidFill>
              <a:latin typeface="Arial"/>
              <a:ea typeface="Arial"/>
              <a:cs typeface="Arial"/>
              <a:sym typeface="Arial"/>
            </a:endParaRPr>
          </a:p>
          <a:p>
            <a:pPr indent="-304800" lvl="0" marL="457200" marR="0" rtl="0" algn="l">
              <a:lnSpc>
                <a:spcPct val="100000"/>
              </a:lnSpc>
              <a:spcBef>
                <a:spcPts val="0"/>
              </a:spcBef>
              <a:spcAft>
                <a:spcPts val="0"/>
              </a:spcAft>
              <a:buClr>
                <a:schemeClr val="dk2"/>
              </a:buClr>
              <a:buSzPts val="1200"/>
              <a:buFont typeface="Arial"/>
              <a:buAutoNum type="arabicPeriod"/>
            </a:pPr>
            <a:r>
              <a:rPr b="0" i="0" lang="en" sz="1200" u="none" cap="none" strike="noStrike">
                <a:solidFill>
                  <a:schemeClr val="dk2"/>
                </a:solidFill>
                <a:latin typeface="Arial"/>
                <a:ea typeface="Arial"/>
                <a:cs typeface="Arial"/>
                <a:sym typeface="Arial"/>
              </a:rPr>
              <a:t>Observation - Dundas intersections, with inspo drawn from Streetscape Master Plan (above)</a:t>
            </a:r>
            <a:endParaRPr b="0" i="0" sz="1200" u="none" cap="none" strike="noStrike">
              <a:solidFill>
                <a:schemeClr val="dk2"/>
              </a:solidFill>
              <a:latin typeface="Arial"/>
              <a:ea typeface="Arial"/>
              <a:cs typeface="Arial"/>
              <a:sym typeface="Arial"/>
            </a:endParaRPr>
          </a:p>
          <a:p>
            <a:pPr indent="-304800" lvl="0" marL="457200" marR="0" rtl="0" algn="l">
              <a:lnSpc>
                <a:spcPct val="100000"/>
              </a:lnSpc>
              <a:spcBef>
                <a:spcPts val="0"/>
              </a:spcBef>
              <a:spcAft>
                <a:spcPts val="0"/>
              </a:spcAft>
              <a:buClr>
                <a:schemeClr val="dk2"/>
              </a:buClr>
              <a:buSzPts val="1200"/>
              <a:buFont typeface="Arial"/>
              <a:buAutoNum type="arabicPeriod"/>
            </a:pPr>
            <a:r>
              <a:rPr b="0" i="0" lang="en" sz="1200" u="none" cap="none" strike="noStrike">
                <a:solidFill>
                  <a:schemeClr val="dk2"/>
                </a:solidFill>
                <a:latin typeface="Arial"/>
                <a:ea typeface="Arial"/>
                <a:cs typeface="Arial"/>
                <a:sym typeface="Arial"/>
              </a:rPr>
              <a:t>Sampling - random sampling of streets based on JRA catchment area clusters; up to six streets per cluster chosen, each house visited; each business on Dundas visited, some info cards left </a:t>
            </a:r>
            <a:endParaRPr b="0" i="0" sz="1200" u="none" cap="none" strike="noStrike">
              <a:solidFill>
                <a:schemeClr val="dk2"/>
              </a:solidFill>
              <a:latin typeface="Arial"/>
              <a:ea typeface="Arial"/>
              <a:cs typeface="Arial"/>
              <a:sym typeface="Arial"/>
            </a:endParaRPr>
          </a:p>
          <a:p>
            <a:pPr indent="-304800" lvl="0" marL="457200" marR="0" rtl="0" algn="l">
              <a:lnSpc>
                <a:spcPct val="100000"/>
              </a:lnSpc>
              <a:spcBef>
                <a:spcPts val="0"/>
              </a:spcBef>
              <a:spcAft>
                <a:spcPts val="0"/>
              </a:spcAft>
              <a:buClr>
                <a:schemeClr val="dk2"/>
              </a:buClr>
              <a:buSzPts val="1200"/>
              <a:buFont typeface="Arial"/>
              <a:buAutoNum type="arabicPeriod"/>
            </a:pPr>
            <a:r>
              <a:rPr b="0" i="0" lang="en" sz="1200" u="none" cap="none" strike="noStrike">
                <a:solidFill>
                  <a:schemeClr val="dk2"/>
                </a:solidFill>
                <a:latin typeface="Arial"/>
                <a:ea typeface="Arial"/>
                <a:cs typeface="Arial"/>
                <a:sym typeface="Arial"/>
              </a:rPr>
              <a:t>Events (see previous slide); posters on community boards</a:t>
            </a:r>
            <a:endParaRPr b="0" i="0" sz="1400" u="none" cap="none" strike="noStrike">
              <a:solidFill>
                <a:schemeClr val="dk2"/>
              </a:solidFill>
              <a:latin typeface="Arial"/>
              <a:ea typeface="Arial"/>
              <a:cs typeface="Arial"/>
              <a:sym typeface="Arial"/>
            </a:endParaRPr>
          </a:p>
        </p:txBody>
      </p:sp>
      <p:pic>
        <p:nvPicPr>
          <p:cNvPr descr="page2image24820560" id="93" name="Google Shape;93;p17"/>
          <p:cNvPicPr preferRelativeResize="0"/>
          <p:nvPr/>
        </p:nvPicPr>
        <p:blipFill rotWithShape="1">
          <a:blip r:embed="rId3">
            <a:alphaModFix/>
          </a:blip>
          <a:srcRect b="0" l="0" r="0" t="0"/>
          <a:stretch/>
        </p:blipFill>
        <p:spPr>
          <a:xfrm>
            <a:off x="8194933" y="115325"/>
            <a:ext cx="582417" cy="57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143775"/>
            <a:ext cx="8520600" cy="4266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72839"/>
              <a:buNone/>
            </a:pPr>
            <a:r>
              <a:rPr lang="en" sz="1800">
                <a:solidFill>
                  <a:srgbClr val="1155CC"/>
                </a:solidFill>
              </a:rPr>
              <a:t>Overview &amp; Thematic Breakdown - Observations and Survey</a:t>
            </a:r>
            <a:endParaRPr sz="1800">
              <a:solidFill>
                <a:srgbClr val="1155CC"/>
              </a:solidFill>
            </a:endParaRPr>
          </a:p>
        </p:txBody>
      </p:sp>
      <p:sp>
        <p:nvSpPr>
          <p:cNvPr id="99" name="Google Shape;99;p18"/>
          <p:cNvSpPr txBox="1"/>
          <p:nvPr>
            <p:ph idx="1" type="body"/>
          </p:nvPr>
        </p:nvSpPr>
        <p:spPr>
          <a:xfrm>
            <a:off x="41700" y="618775"/>
            <a:ext cx="2984400" cy="44088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40000" lnSpcReduction="20000"/>
          </a:bodyPr>
          <a:lstStyle/>
          <a:p>
            <a:pPr indent="0" lvl="0" marL="0" rtl="0" algn="l">
              <a:lnSpc>
                <a:spcPct val="115000"/>
              </a:lnSpc>
              <a:spcBef>
                <a:spcPts val="0"/>
              </a:spcBef>
              <a:spcAft>
                <a:spcPts val="0"/>
              </a:spcAft>
              <a:buSzPct val="137488"/>
              <a:buNone/>
            </a:pPr>
            <a:r>
              <a:rPr lang="en" sz="3273">
                <a:solidFill>
                  <a:srgbClr val="1155CC"/>
                </a:solidFill>
              </a:rPr>
              <a:t>Observations</a:t>
            </a:r>
            <a:endParaRPr sz="3273">
              <a:solidFill>
                <a:srgbClr val="1155CC"/>
              </a:solidFill>
            </a:endParaRPr>
          </a:p>
          <a:p>
            <a:pPr indent="0" lvl="0" marL="0" rtl="0" algn="l">
              <a:lnSpc>
                <a:spcPct val="115000"/>
              </a:lnSpc>
              <a:spcBef>
                <a:spcPts val="1200"/>
              </a:spcBef>
              <a:spcAft>
                <a:spcPts val="0"/>
              </a:spcAft>
              <a:buSzPct val="163636"/>
              <a:buNone/>
            </a:pPr>
            <a:r>
              <a:rPr b="1" lang="en" sz="2750"/>
              <a:t>Locations, comparative analyses:</a:t>
            </a:r>
            <a:endParaRPr b="1" sz="2750"/>
          </a:p>
          <a:p>
            <a:pPr indent="-301588" lvl="0" marL="457200" rtl="0" algn="l">
              <a:lnSpc>
                <a:spcPct val="115000"/>
              </a:lnSpc>
              <a:spcBef>
                <a:spcPts val="1200"/>
              </a:spcBef>
              <a:spcAft>
                <a:spcPts val="0"/>
              </a:spcAft>
              <a:buSzPct val="100000"/>
              <a:buAutoNum type="arabicPeriod"/>
            </a:pPr>
            <a:r>
              <a:rPr b="1" lang="en" sz="2873"/>
              <a:t>Major Intersections </a:t>
            </a:r>
            <a:endParaRPr b="1" sz="2873"/>
          </a:p>
          <a:p>
            <a:pPr indent="-301588" lvl="1" marL="914400" rtl="0" algn="l">
              <a:lnSpc>
                <a:spcPct val="115000"/>
              </a:lnSpc>
              <a:spcBef>
                <a:spcPts val="0"/>
              </a:spcBef>
              <a:spcAft>
                <a:spcPts val="0"/>
              </a:spcAft>
              <a:buSzPct val="100000"/>
              <a:buAutoNum type="alphaLcPeriod"/>
            </a:pPr>
            <a:r>
              <a:rPr lang="en" sz="2873"/>
              <a:t>Keele and Dundas</a:t>
            </a:r>
            <a:endParaRPr sz="2873"/>
          </a:p>
          <a:p>
            <a:pPr indent="-301588" lvl="1" marL="914400" rtl="0" algn="l">
              <a:lnSpc>
                <a:spcPct val="115000"/>
              </a:lnSpc>
              <a:spcBef>
                <a:spcPts val="0"/>
              </a:spcBef>
              <a:spcAft>
                <a:spcPts val="0"/>
              </a:spcAft>
              <a:buSzPct val="100000"/>
              <a:buAutoNum type="alphaLcPeriod"/>
            </a:pPr>
            <a:r>
              <a:rPr lang="en" sz="2873"/>
              <a:t>Runnymede and Dundas</a:t>
            </a:r>
            <a:endParaRPr sz="2873"/>
          </a:p>
          <a:p>
            <a:pPr indent="-301588" lvl="1" marL="914400" rtl="0" algn="l">
              <a:lnSpc>
                <a:spcPct val="115000"/>
              </a:lnSpc>
              <a:spcBef>
                <a:spcPts val="0"/>
              </a:spcBef>
              <a:spcAft>
                <a:spcPts val="0"/>
              </a:spcAft>
              <a:buSzPct val="100000"/>
              <a:buAutoNum type="alphaLcPeriod"/>
            </a:pPr>
            <a:r>
              <a:rPr lang="en" sz="2873"/>
              <a:t>Jane and Dundas</a:t>
            </a:r>
            <a:endParaRPr sz="2873"/>
          </a:p>
          <a:p>
            <a:pPr indent="-301588" lvl="0" marL="457200" rtl="0" algn="l">
              <a:lnSpc>
                <a:spcPct val="115000"/>
              </a:lnSpc>
              <a:spcBef>
                <a:spcPts val="0"/>
              </a:spcBef>
              <a:spcAft>
                <a:spcPts val="0"/>
              </a:spcAft>
              <a:buSzPct val="100000"/>
              <a:buAutoNum type="arabicPeriod"/>
            </a:pPr>
            <a:r>
              <a:rPr b="1" lang="en" sz="2873"/>
              <a:t>Smaller/Intermediate Intersections</a:t>
            </a:r>
            <a:endParaRPr b="1" sz="2873"/>
          </a:p>
          <a:p>
            <a:pPr indent="-301588" lvl="1" marL="914400" rtl="0" algn="l">
              <a:lnSpc>
                <a:spcPct val="115000"/>
              </a:lnSpc>
              <a:spcBef>
                <a:spcPts val="0"/>
              </a:spcBef>
              <a:spcAft>
                <a:spcPts val="0"/>
              </a:spcAft>
              <a:buSzPct val="100000"/>
              <a:buAutoNum type="alphaLcPeriod"/>
            </a:pPr>
            <a:r>
              <a:rPr lang="en" sz="2873"/>
              <a:t>Medland and Dundas</a:t>
            </a:r>
            <a:endParaRPr sz="2873"/>
          </a:p>
          <a:p>
            <a:pPr indent="-301588" lvl="1" marL="914400" rtl="0" algn="l">
              <a:lnSpc>
                <a:spcPct val="115000"/>
              </a:lnSpc>
              <a:spcBef>
                <a:spcPts val="0"/>
              </a:spcBef>
              <a:spcAft>
                <a:spcPts val="0"/>
              </a:spcAft>
              <a:buSzPct val="100000"/>
              <a:buAutoNum type="alphaLcPeriod"/>
            </a:pPr>
            <a:r>
              <a:rPr lang="en" sz="2873"/>
              <a:t>Pacific and Dundas</a:t>
            </a:r>
            <a:endParaRPr sz="2873"/>
          </a:p>
          <a:p>
            <a:pPr indent="-301588" lvl="1" marL="914400" rtl="0" algn="l">
              <a:lnSpc>
                <a:spcPct val="115000"/>
              </a:lnSpc>
              <a:spcBef>
                <a:spcPts val="0"/>
              </a:spcBef>
              <a:spcAft>
                <a:spcPts val="0"/>
              </a:spcAft>
              <a:buSzPct val="100000"/>
              <a:buAutoNum type="alphaLcPeriod"/>
            </a:pPr>
            <a:r>
              <a:rPr lang="en" sz="2873"/>
              <a:t>High Park and Dundas</a:t>
            </a:r>
            <a:endParaRPr sz="2873"/>
          </a:p>
          <a:p>
            <a:pPr indent="-301588" lvl="1" marL="914400" rtl="0" algn="l">
              <a:lnSpc>
                <a:spcPct val="115000"/>
              </a:lnSpc>
              <a:spcBef>
                <a:spcPts val="0"/>
              </a:spcBef>
              <a:spcAft>
                <a:spcPts val="0"/>
              </a:spcAft>
              <a:buSzPct val="100000"/>
              <a:buAutoNum type="alphaLcPeriod"/>
            </a:pPr>
            <a:r>
              <a:rPr lang="en" sz="2873"/>
              <a:t>McMurray and Dundas</a:t>
            </a:r>
            <a:endParaRPr sz="2873"/>
          </a:p>
          <a:p>
            <a:pPr indent="-301588" lvl="1" marL="914400" rtl="0" algn="l">
              <a:lnSpc>
                <a:spcPct val="115000"/>
              </a:lnSpc>
              <a:spcBef>
                <a:spcPts val="0"/>
              </a:spcBef>
              <a:spcAft>
                <a:spcPts val="0"/>
              </a:spcAft>
              <a:buSzPct val="100000"/>
              <a:buAutoNum type="alphaLcPeriod"/>
            </a:pPr>
            <a:r>
              <a:rPr lang="en" sz="2873"/>
              <a:t>Quebec and Dundas</a:t>
            </a:r>
            <a:endParaRPr sz="2873"/>
          </a:p>
          <a:p>
            <a:pPr indent="-301588" lvl="1" marL="914400" rtl="0" algn="l">
              <a:lnSpc>
                <a:spcPct val="115000"/>
              </a:lnSpc>
              <a:spcBef>
                <a:spcPts val="0"/>
              </a:spcBef>
              <a:spcAft>
                <a:spcPts val="0"/>
              </a:spcAft>
              <a:buSzPct val="100000"/>
              <a:buAutoNum type="alphaLcPeriod"/>
            </a:pPr>
            <a:r>
              <a:rPr lang="en" sz="2873"/>
              <a:t>Clendenan and Dundas</a:t>
            </a:r>
            <a:endParaRPr sz="2873"/>
          </a:p>
          <a:p>
            <a:pPr indent="-301588" lvl="1" marL="914400" rtl="0" algn="l">
              <a:lnSpc>
                <a:spcPct val="115000"/>
              </a:lnSpc>
              <a:spcBef>
                <a:spcPts val="0"/>
              </a:spcBef>
              <a:spcAft>
                <a:spcPts val="0"/>
              </a:spcAft>
              <a:buSzPct val="100000"/>
              <a:buAutoNum type="alphaLcPeriod"/>
            </a:pPr>
            <a:r>
              <a:rPr lang="en" sz="2873"/>
              <a:t>St. John’s Road and Dundas</a:t>
            </a:r>
            <a:endParaRPr sz="2873"/>
          </a:p>
          <a:p>
            <a:pPr indent="-301588" lvl="1" marL="914400" rtl="0" algn="l">
              <a:lnSpc>
                <a:spcPct val="115000"/>
              </a:lnSpc>
              <a:spcBef>
                <a:spcPts val="0"/>
              </a:spcBef>
              <a:spcAft>
                <a:spcPts val="0"/>
              </a:spcAft>
              <a:buSzPct val="100000"/>
              <a:buAutoNum type="alphaLcPeriod"/>
            </a:pPr>
            <a:r>
              <a:rPr lang="en" sz="2873"/>
              <a:t>St. John’s Place and Dundas</a:t>
            </a:r>
            <a:endParaRPr sz="2873"/>
          </a:p>
          <a:p>
            <a:pPr indent="-301588" lvl="1" marL="914400" rtl="0" algn="l">
              <a:lnSpc>
                <a:spcPct val="115000"/>
              </a:lnSpc>
              <a:spcBef>
                <a:spcPts val="0"/>
              </a:spcBef>
              <a:spcAft>
                <a:spcPts val="0"/>
              </a:spcAft>
              <a:buSzPct val="100000"/>
              <a:buAutoNum type="alphaLcPeriod"/>
            </a:pPr>
            <a:r>
              <a:rPr lang="en" sz="2873"/>
              <a:t>Gilmour and Dundas</a:t>
            </a:r>
            <a:endParaRPr sz="2873"/>
          </a:p>
          <a:p>
            <a:pPr indent="0" lvl="0" marL="0" rtl="0" algn="l">
              <a:lnSpc>
                <a:spcPct val="115000"/>
              </a:lnSpc>
              <a:spcBef>
                <a:spcPts val="1200"/>
              </a:spcBef>
              <a:spcAft>
                <a:spcPts val="0"/>
              </a:spcAft>
              <a:buSzPct val="153688"/>
              <a:buNone/>
            </a:pPr>
            <a:r>
              <a:rPr b="1" lang="en" sz="2928">
                <a:highlight>
                  <a:srgbClr val="FF9900"/>
                </a:highlight>
              </a:rPr>
              <a:t>Themes: </a:t>
            </a:r>
            <a:endParaRPr b="1" sz="2928">
              <a:highlight>
                <a:srgbClr val="FF9900"/>
              </a:highlight>
            </a:endParaRPr>
          </a:p>
          <a:p>
            <a:pPr indent="0" lvl="0" marL="0" rtl="0" algn="l">
              <a:lnSpc>
                <a:spcPct val="115000"/>
              </a:lnSpc>
              <a:spcBef>
                <a:spcPts val="1200"/>
              </a:spcBef>
              <a:spcAft>
                <a:spcPts val="1200"/>
              </a:spcAft>
              <a:buSzPct val="142540"/>
              <a:buNone/>
            </a:pPr>
            <a:r>
              <a:rPr lang="en" sz="3157">
                <a:solidFill>
                  <a:srgbClr val="1155CC"/>
                </a:solidFill>
                <a:highlight>
                  <a:srgbClr val="FF9900"/>
                </a:highlight>
              </a:rPr>
              <a:t>Infrastructure, transportation, environment, activity, and relatively unique area qualities.</a:t>
            </a:r>
            <a:endParaRPr>
              <a:solidFill>
                <a:srgbClr val="1155CC"/>
              </a:solidFill>
            </a:endParaRPr>
          </a:p>
        </p:txBody>
      </p:sp>
      <p:sp>
        <p:nvSpPr>
          <p:cNvPr id="100" name="Google Shape;100;p18"/>
          <p:cNvSpPr txBox="1"/>
          <p:nvPr>
            <p:ph idx="1" type="body"/>
          </p:nvPr>
        </p:nvSpPr>
        <p:spPr>
          <a:xfrm>
            <a:off x="3093900" y="618775"/>
            <a:ext cx="5984400" cy="13629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SzPts val="1800"/>
              <a:buNone/>
            </a:pPr>
            <a:r>
              <a:rPr lang="en" sz="1300">
                <a:solidFill>
                  <a:srgbClr val="1155CC"/>
                </a:solidFill>
              </a:rPr>
              <a:t>Survey </a:t>
            </a:r>
            <a:endParaRPr sz="900">
              <a:solidFill>
                <a:srgbClr val="1155CC"/>
              </a:solidFill>
            </a:endParaRPr>
          </a:p>
          <a:p>
            <a:pPr indent="0" lvl="0" marL="0" rtl="0" algn="l">
              <a:lnSpc>
                <a:spcPct val="115000"/>
              </a:lnSpc>
              <a:spcBef>
                <a:spcPts val="0"/>
              </a:spcBef>
              <a:spcAft>
                <a:spcPts val="0"/>
              </a:spcAft>
              <a:buSzPts val="1800"/>
              <a:buNone/>
            </a:pPr>
            <a:r>
              <a:rPr b="1" lang="en" sz="1100"/>
              <a:t>Participants: </a:t>
            </a:r>
            <a:r>
              <a:rPr lang="en" sz="1100"/>
              <a:t>315 total</a:t>
            </a:r>
            <a:endParaRPr sz="1100"/>
          </a:p>
          <a:p>
            <a:pPr indent="0" lvl="0" marL="0" rtl="0" algn="l">
              <a:lnSpc>
                <a:spcPct val="115000"/>
              </a:lnSpc>
              <a:spcBef>
                <a:spcPts val="0"/>
              </a:spcBef>
              <a:spcAft>
                <a:spcPts val="0"/>
              </a:spcAft>
              <a:buSzPts val="1800"/>
              <a:buNone/>
            </a:pPr>
            <a:r>
              <a:rPr b="1" lang="en" sz="1100"/>
              <a:t>Themes:</a:t>
            </a:r>
            <a:endParaRPr b="1" sz="1100"/>
          </a:p>
          <a:p>
            <a:pPr indent="-292100" lvl="0" marL="457200" rtl="0" algn="l">
              <a:lnSpc>
                <a:spcPct val="115000"/>
              </a:lnSpc>
              <a:spcBef>
                <a:spcPts val="0"/>
              </a:spcBef>
              <a:spcAft>
                <a:spcPts val="0"/>
              </a:spcAft>
              <a:buClr>
                <a:srgbClr val="1155CC"/>
              </a:buClr>
              <a:buSzPts val="1000"/>
              <a:buChar char="-"/>
            </a:pPr>
            <a:r>
              <a:rPr lang="en" sz="1100">
                <a:solidFill>
                  <a:srgbClr val="1155CC"/>
                </a:solidFill>
                <a:highlight>
                  <a:srgbClr val="FF9900"/>
                </a:highlight>
              </a:rPr>
              <a:t>Infrastructure–including accessibility and housing, Community–including heritage and greenery, Economy, Socialization, Demographic questions concluding the survey.</a:t>
            </a:r>
            <a:endParaRPr sz="1000">
              <a:highlight>
                <a:srgbClr val="FF9900"/>
              </a:highlight>
              <a:latin typeface="Roboto"/>
              <a:ea typeface="Roboto"/>
              <a:cs typeface="Roboto"/>
              <a:sym typeface="Roboto"/>
            </a:endParaRPr>
          </a:p>
        </p:txBody>
      </p:sp>
      <p:pic>
        <p:nvPicPr>
          <p:cNvPr descr="page2image24820560" id="101" name="Google Shape;101;p18"/>
          <p:cNvPicPr preferRelativeResize="0"/>
          <p:nvPr/>
        </p:nvPicPr>
        <p:blipFill rotWithShape="1">
          <a:blip r:embed="rId3">
            <a:alphaModFix/>
          </a:blip>
          <a:srcRect b="0" l="0" r="0" t="0"/>
          <a:stretch/>
        </p:blipFill>
        <p:spPr>
          <a:xfrm>
            <a:off x="8438400" y="4449650"/>
            <a:ext cx="705600" cy="693850"/>
          </a:xfrm>
          <a:prstGeom prst="rect">
            <a:avLst/>
          </a:prstGeom>
          <a:noFill/>
          <a:ln>
            <a:noFill/>
          </a:ln>
        </p:spPr>
      </p:pic>
      <p:pic>
        <p:nvPicPr>
          <p:cNvPr id="102" name="Google Shape;102;p18"/>
          <p:cNvPicPr preferRelativeResize="0"/>
          <p:nvPr/>
        </p:nvPicPr>
        <p:blipFill rotWithShape="1">
          <a:blip r:embed="rId4">
            <a:alphaModFix/>
          </a:blip>
          <a:srcRect b="0" l="0" r="0" t="0"/>
          <a:stretch/>
        </p:blipFill>
        <p:spPr>
          <a:xfrm>
            <a:off x="4808625" y="2002200"/>
            <a:ext cx="2439000" cy="3100250"/>
          </a:xfrm>
          <a:prstGeom prst="rect">
            <a:avLst/>
          </a:prstGeom>
          <a:noFill/>
          <a:ln>
            <a:noFill/>
          </a:ln>
        </p:spPr>
      </p:pic>
      <p:pic>
        <p:nvPicPr>
          <p:cNvPr id="103" name="Google Shape;103;p18"/>
          <p:cNvPicPr preferRelativeResize="0"/>
          <p:nvPr/>
        </p:nvPicPr>
        <p:blipFill rotWithShape="1">
          <a:blip r:embed="rId5">
            <a:alphaModFix/>
          </a:blip>
          <a:srcRect b="0" l="0" r="0" t="0"/>
          <a:stretch/>
        </p:blipFill>
        <p:spPr>
          <a:xfrm>
            <a:off x="3026100" y="2002200"/>
            <a:ext cx="1782525" cy="3120775"/>
          </a:xfrm>
          <a:prstGeom prst="rect">
            <a:avLst/>
          </a:prstGeom>
          <a:noFill/>
          <a:ln>
            <a:noFill/>
          </a:ln>
        </p:spPr>
      </p:pic>
      <p:pic>
        <p:nvPicPr>
          <p:cNvPr id="104" name="Google Shape;104;p18"/>
          <p:cNvPicPr preferRelativeResize="0"/>
          <p:nvPr/>
        </p:nvPicPr>
        <p:blipFill rotWithShape="1">
          <a:blip r:embed="rId6">
            <a:alphaModFix/>
          </a:blip>
          <a:srcRect b="0" l="0" r="0" t="0"/>
          <a:stretch/>
        </p:blipFill>
        <p:spPr>
          <a:xfrm>
            <a:off x="7247625" y="1981675"/>
            <a:ext cx="1896375" cy="15659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145025" y="106625"/>
            <a:ext cx="8520600" cy="52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Observations - Overview of Findings</a:t>
            </a:r>
            <a:endParaRPr>
              <a:solidFill>
                <a:srgbClr val="1155CC"/>
              </a:solidFill>
            </a:endParaRPr>
          </a:p>
        </p:txBody>
      </p:sp>
      <p:sp>
        <p:nvSpPr>
          <p:cNvPr id="110" name="Google Shape;110;p19"/>
          <p:cNvSpPr txBox="1"/>
          <p:nvPr>
            <p:ph idx="1" type="body"/>
          </p:nvPr>
        </p:nvSpPr>
        <p:spPr>
          <a:xfrm>
            <a:off x="129450" y="792800"/>
            <a:ext cx="8842800" cy="237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14263" lvl="0" marL="457200" rtl="0" algn="l">
              <a:lnSpc>
                <a:spcPct val="115000"/>
              </a:lnSpc>
              <a:spcBef>
                <a:spcPts val="0"/>
              </a:spcBef>
              <a:spcAft>
                <a:spcPts val="0"/>
              </a:spcAft>
              <a:buSzPts val="1349"/>
              <a:buAutoNum type="arabicPeriod"/>
            </a:pPr>
            <a:r>
              <a:rPr lang="en" sz="1349"/>
              <a:t>Major Intersections - Keele, Runnymede and Jane</a:t>
            </a:r>
            <a:endParaRPr sz="1349"/>
          </a:p>
          <a:p>
            <a:pPr indent="-304800" lvl="0" marL="457200" rtl="0" algn="l">
              <a:lnSpc>
                <a:spcPct val="115000"/>
              </a:lnSpc>
              <a:spcBef>
                <a:spcPts val="0"/>
              </a:spcBef>
              <a:spcAft>
                <a:spcPts val="0"/>
              </a:spcAft>
              <a:buClr>
                <a:srgbClr val="1155CC"/>
              </a:buClr>
              <a:buSzPts val="1200"/>
              <a:buChar char="-"/>
            </a:pPr>
            <a:r>
              <a:rPr lang="en" sz="1174">
                <a:solidFill>
                  <a:srgbClr val="1155CC"/>
                </a:solidFill>
                <a:highlight>
                  <a:srgbClr val="FF9900"/>
                </a:highlight>
              </a:rPr>
              <a:t>Infrastructure, transportation, environment, activity, and relatively unique area qualities</a:t>
            </a:r>
            <a:r>
              <a:rPr lang="en" sz="1774"/>
              <a:t> </a:t>
            </a:r>
            <a:endParaRPr sz="1774"/>
          </a:p>
          <a:p>
            <a:pPr indent="-303198" lvl="0" marL="914400" rtl="0" algn="l">
              <a:lnSpc>
                <a:spcPct val="115000"/>
              </a:lnSpc>
              <a:spcBef>
                <a:spcPts val="0"/>
              </a:spcBef>
              <a:spcAft>
                <a:spcPts val="0"/>
              </a:spcAft>
              <a:buSzPts val="1175"/>
              <a:buAutoNum type="alphaLcPeriod"/>
            </a:pPr>
            <a:r>
              <a:rPr lang="en" sz="1174"/>
              <a:t>Beautiful historic-looking buildings, including a plaque in front of BMO (Keele); minimal to no benches, including planters &amp; trees</a:t>
            </a:r>
            <a:endParaRPr sz="1174"/>
          </a:p>
          <a:p>
            <a:pPr indent="-303198" lvl="0" marL="914400" rtl="0" algn="l">
              <a:lnSpc>
                <a:spcPct val="115000"/>
              </a:lnSpc>
              <a:spcBef>
                <a:spcPts val="0"/>
              </a:spcBef>
              <a:spcAft>
                <a:spcPts val="0"/>
              </a:spcAft>
              <a:buSzPts val="1175"/>
              <a:buAutoNum type="alphaLcPeriod"/>
            </a:pPr>
            <a:r>
              <a:rPr lang="en" sz="1174"/>
              <a:t>Traffic, hectic, throughway oriented, less leisure focus, less pedestrian and cyclist focus, except Runnymede somewhat (has bike lanes), and Jane is more transit oriented</a:t>
            </a:r>
            <a:endParaRPr sz="1174"/>
          </a:p>
          <a:p>
            <a:pPr indent="-303198" lvl="0" marL="914400" rtl="0" algn="l">
              <a:lnSpc>
                <a:spcPct val="115000"/>
              </a:lnSpc>
              <a:spcBef>
                <a:spcPts val="0"/>
              </a:spcBef>
              <a:spcAft>
                <a:spcPts val="0"/>
              </a:spcAft>
              <a:buSzPts val="1175"/>
              <a:buAutoNum type="alphaLcPeriod"/>
            </a:pPr>
            <a:r>
              <a:rPr lang="en" sz="1174"/>
              <a:t>Keele and Jane relatively more clean than Runnymede, though all tend to have a strong vehicle fume smell &amp; engine noise</a:t>
            </a:r>
            <a:endParaRPr sz="1174"/>
          </a:p>
          <a:p>
            <a:pPr indent="-303198" lvl="0" marL="914400" rtl="0" algn="l">
              <a:lnSpc>
                <a:spcPct val="115000"/>
              </a:lnSpc>
              <a:spcBef>
                <a:spcPts val="0"/>
              </a:spcBef>
              <a:spcAft>
                <a:spcPts val="0"/>
              </a:spcAft>
              <a:buSzPts val="1175"/>
              <a:buAutoNum type="alphaLcPeriod"/>
            </a:pPr>
            <a:r>
              <a:rPr lang="en" sz="1174"/>
              <a:t>Keele as connecting to Stockyards, Runnymede to Jane - employment/industrial zoning, Jane as transit corridor &amp; heavy road construction</a:t>
            </a:r>
            <a:endParaRPr sz="1174"/>
          </a:p>
        </p:txBody>
      </p:sp>
      <p:pic>
        <p:nvPicPr>
          <p:cNvPr descr="page2image24820560" id="111" name="Google Shape;111;p19"/>
          <p:cNvPicPr preferRelativeResize="0"/>
          <p:nvPr/>
        </p:nvPicPr>
        <p:blipFill rotWithShape="1">
          <a:blip r:embed="rId3">
            <a:alphaModFix/>
          </a:blip>
          <a:srcRect b="0" l="0" r="0" t="0"/>
          <a:stretch/>
        </p:blipFill>
        <p:spPr>
          <a:xfrm>
            <a:off x="8103650" y="106624"/>
            <a:ext cx="561975" cy="521700"/>
          </a:xfrm>
          <a:prstGeom prst="rect">
            <a:avLst/>
          </a:prstGeom>
          <a:noFill/>
          <a:ln>
            <a:noFill/>
          </a:ln>
        </p:spPr>
      </p:pic>
      <p:pic>
        <p:nvPicPr>
          <p:cNvPr descr="page1image55610208" id="112" name="Google Shape;112;p19"/>
          <p:cNvPicPr preferRelativeResize="0"/>
          <p:nvPr/>
        </p:nvPicPr>
        <p:blipFill rotWithShape="1">
          <a:blip r:embed="rId4">
            <a:alphaModFix/>
          </a:blip>
          <a:srcRect b="0" l="0" r="0" t="0"/>
          <a:stretch/>
        </p:blipFill>
        <p:spPr>
          <a:xfrm>
            <a:off x="5282124" y="3319545"/>
            <a:ext cx="3861875" cy="18239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idx="1" type="body"/>
          </p:nvPr>
        </p:nvSpPr>
        <p:spPr>
          <a:xfrm>
            <a:off x="154700" y="930100"/>
            <a:ext cx="8894700" cy="2559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77500" lnSpcReduction="20000"/>
          </a:bodyPr>
          <a:lstStyle/>
          <a:p>
            <a:pPr indent="-315434" lvl="0" marL="457200" rtl="0" algn="l">
              <a:lnSpc>
                <a:spcPct val="115000"/>
              </a:lnSpc>
              <a:spcBef>
                <a:spcPts val="0"/>
              </a:spcBef>
              <a:spcAft>
                <a:spcPts val="0"/>
              </a:spcAft>
              <a:buSzPct val="99943"/>
              <a:buAutoNum type="arabicPeriod"/>
            </a:pPr>
            <a:r>
              <a:rPr lang="en" sz="1762"/>
              <a:t>Smaller/Intermediate Intersections </a:t>
            </a:r>
            <a:endParaRPr sz="1762"/>
          </a:p>
          <a:p>
            <a:pPr indent="-287667" lvl="0" marL="457200" rtl="0" algn="l">
              <a:lnSpc>
                <a:spcPct val="115000"/>
              </a:lnSpc>
              <a:spcBef>
                <a:spcPts val="0"/>
              </a:spcBef>
              <a:spcAft>
                <a:spcPts val="0"/>
              </a:spcAft>
              <a:buClr>
                <a:srgbClr val="1155CC"/>
              </a:buClr>
              <a:buSzPct val="81629"/>
              <a:buChar char="-"/>
            </a:pPr>
            <a:r>
              <a:rPr lang="en" sz="1470">
                <a:solidFill>
                  <a:srgbClr val="1155CC"/>
                </a:solidFill>
                <a:highlight>
                  <a:srgbClr val="FF9900"/>
                </a:highlight>
              </a:rPr>
              <a:t>Infrastructure, transportation, environment, activity, and relatively unique area qualities</a:t>
            </a:r>
            <a:r>
              <a:rPr lang="en" sz="2070"/>
              <a:t> </a:t>
            </a:r>
            <a:endParaRPr sz="2070"/>
          </a:p>
          <a:p>
            <a:pPr indent="0" lvl="0" marL="0" rtl="0" algn="l">
              <a:lnSpc>
                <a:spcPct val="115000"/>
              </a:lnSpc>
              <a:spcBef>
                <a:spcPts val="0"/>
              </a:spcBef>
              <a:spcAft>
                <a:spcPts val="0"/>
              </a:spcAft>
              <a:buSzPct val="140337"/>
              <a:buNone/>
            </a:pPr>
            <a:r>
              <a:t/>
            </a:r>
            <a:endParaRPr sz="1654"/>
          </a:p>
          <a:p>
            <a:pPr indent="-298041" lvl="0" marL="914400" rtl="0" algn="l">
              <a:lnSpc>
                <a:spcPct val="115000"/>
              </a:lnSpc>
              <a:spcBef>
                <a:spcPts val="0"/>
              </a:spcBef>
              <a:spcAft>
                <a:spcPts val="0"/>
              </a:spcAft>
              <a:buSzPct val="100000"/>
              <a:buAutoNum type="alphaLcPeriod"/>
            </a:pPr>
            <a:r>
              <a:rPr lang="en" sz="1410"/>
              <a:t>Pedestrian &amp; cyclist supports - e.g., bike parking (latter is not as adequate), ambiance and types of businesses - local orientation &amp; leisure, road structures - more movement of people</a:t>
            </a:r>
            <a:endParaRPr sz="1410"/>
          </a:p>
          <a:p>
            <a:pPr indent="-298041" lvl="0" marL="914400" rtl="0" algn="l">
              <a:lnSpc>
                <a:spcPct val="115000"/>
              </a:lnSpc>
              <a:spcBef>
                <a:spcPts val="0"/>
              </a:spcBef>
              <a:spcAft>
                <a:spcPts val="0"/>
              </a:spcAft>
              <a:buSzPct val="100000"/>
              <a:buAutoNum type="alphaLcPeriod"/>
            </a:pPr>
            <a:r>
              <a:rPr lang="en" sz="1410"/>
              <a:t>Pedestrian and cyclist movements &amp; behaviours - jaywalking prominent &amp; many families or couples, vehicle flow and traffic - consistent flow &amp; greater vehicle orientation</a:t>
            </a:r>
            <a:endParaRPr sz="1410"/>
          </a:p>
          <a:p>
            <a:pPr indent="-298041" lvl="0" marL="914400" rtl="0" algn="l">
              <a:lnSpc>
                <a:spcPct val="115000"/>
              </a:lnSpc>
              <a:spcBef>
                <a:spcPts val="0"/>
              </a:spcBef>
              <a:spcAft>
                <a:spcPts val="0"/>
              </a:spcAft>
              <a:buSzPct val="100000"/>
              <a:buAutoNum type="alphaLcPeriod"/>
            </a:pPr>
            <a:r>
              <a:rPr lang="en" sz="1410"/>
              <a:t>More small-town feel, trees and planters looked cleaner and more plentiful, streets are relatively clean, sounds of birds can be heard, better access to parkette and Malta Park &amp; seating</a:t>
            </a:r>
            <a:endParaRPr sz="1410"/>
          </a:p>
          <a:p>
            <a:pPr indent="-298041" lvl="0" marL="914400" rtl="0" algn="l">
              <a:lnSpc>
                <a:spcPct val="115000"/>
              </a:lnSpc>
              <a:spcBef>
                <a:spcPts val="0"/>
              </a:spcBef>
              <a:spcAft>
                <a:spcPts val="0"/>
              </a:spcAft>
              <a:buSzPct val="100000"/>
              <a:buAutoNum type="alphaLcPeriod"/>
            </a:pPr>
            <a:r>
              <a:rPr lang="en" sz="1410"/>
              <a:t>Local businesses plentiful, fewer pedestrians and conversations to be heard, awkward juxtaposition of vehicle traffic/throughway function of Dundas and intersections &amp; neighbourhood main street function</a:t>
            </a:r>
            <a:endParaRPr sz="1410"/>
          </a:p>
          <a:p>
            <a:pPr indent="-298041" lvl="0" marL="914400" rtl="0" algn="l">
              <a:lnSpc>
                <a:spcPct val="115000"/>
              </a:lnSpc>
              <a:spcBef>
                <a:spcPts val="0"/>
              </a:spcBef>
              <a:spcAft>
                <a:spcPts val="0"/>
              </a:spcAft>
              <a:buSzPct val="100000"/>
              <a:buAutoNum type="alphaLcPeriod"/>
            </a:pPr>
            <a:r>
              <a:rPr lang="en" sz="1410"/>
              <a:t>Eclectic and historic; where are the speed limit signage?; a lot of potential to improve walkability/cycling, green space maintenance, and community activity - e.g., adding benches west of Clendenan, adding bike parking, pedestrian crosswalks &amp; artwork, removing litter from parks and introducing native plant species, etc.</a:t>
            </a:r>
            <a:endParaRPr sz="1410"/>
          </a:p>
        </p:txBody>
      </p:sp>
      <p:sp>
        <p:nvSpPr>
          <p:cNvPr id="118" name="Google Shape;118;p20"/>
          <p:cNvSpPr txBox="1"/>
          <p:nvPr>
            <p:ph type="title"/>
          </p:nvPr>
        </p:nvSpPr>
        <p:spPr>
          <a:xfrm>
            <a:off x="154700" y="280650"/>
            <a:ext cx="8520600" cy="52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Observations - Overview of Findings</a:t>
            </a:r>
            <a:endParaRPr>
              <a:solidFill>
                <a:srgbClr val="1155CC"/>
              </a:solidFill>
            </a:endParaRPr>
          </a:p>
        </p:txBody>
      </p:sp>
      <p:pic>
        <p:nvPicPr>
          <p:cNvPr descr="page2image24820560" id="119" name="Google Shape;119;p20"/>
          <p:cNvPicPr preferRelativeResize="0"/>
          <p:nvPr/>
        </p:nvPicPr>
        <p:blipFill rotWithShape="1">
          <a:blip r:embed="rId3">
            <a:alphaModFix/>
          </a:blip>
          <a:srcRect b="0" l="0" r="0" t="0"/>
          <a:stretch/>
        </p:blipFill>
        <p:spPr>
          <a:xfrm>
            <a:off x="8113325" y="280649"/>
            <a:ext cx="561975" cy="521700"/>
          </a:xfrm>
          <a:prstGeom prst="rect">
            <a:avLst/>
          </a:prstGeom>
          <a:noFill/>
          <a:ln>
            <a:noFill/>
          </a:ln>
        </p:spPr>
      </p:pic>
      <p:pic>
        <p:nvPicPr>
          <p:cNvPr descr="page1image55610208" id="120" name="Google Shape;120;p20"/>
          <p:cNvPicPr preferRelativeResize="0"/>
          <p:nvPr/>
        </p:nvPicPr>
        <p:blipFill rotWithShape="1">
          <a:blip r:embed="rId4">
            <a:alphaModFix/>
          </a:blip>
          <a:srcRect b="0" l="0" r="0" t="0"/>
          <a:stretch/>
        </p:blipFill>
        <p:spPr>
          <a:xfrm>
            <a:off x="5868627" y="3596549"/>
            <a:ext cx="3275374" cy="1546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70000" y="96950"/>
            <a:ext cx="8520600" cy="572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rPr>
              <a:t>Results Summary - Answering Research Q #1</a:t>
            </a:r>
            <a:endParaRPr>
              <a:solidFill>
                <a:srgbClr val="1155CC"/>
              </a:solidFill>
            </a:endParaRPr>
          </a:p>
        </p:txBody>
      </p:sp>
      <p:sp>
        <p:nvSpPr>
          <p:cNvPr id="126" name="Google Shape;126;p21"/>
          <p:cNvSpPr txBox="1"/>
          <p:nvPr>
            <p:ph idx="1" type="body"/>
          </p:nvPr>
        </p:nvSpPr>
        <p:spPr>
          <a:xfrm>
            <a:off x="70000" y="831475"/>
            <a:ext cx="6659100" cy="24558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normAutofit/>
          </a:bodyPr>
          <a:lstStyle/>
          <a:p>
            <a:pPr indent="-311150" lvl="0" marL="457200" rtl="0" algn="l">
              <a:lnSpc>
                <a:spcPct val="115000"/>
              </a:lnSpc>
              <a:spcBef>
                <a:spcPts val="1200"/>
              </a:spcBef>
              <a:spcAft>
                <a:spcPts val="0"/>
              </a:spcAft>
              <a:buClr>
                <a:schemeClr val="dk2"/>
              </a:buClr>
              <a:buSzPts val="1300"/>
              <a:buAutoNum type="arabicPeriod"/>
            </a:pPr>
            <a:r>
              <a:rPr b="1" lang="en" sz="1300">
                <a:highlight>
                  <a:srgbClr val="FF9900"/>
                </a:highlight>
              </a:rPr>
              <a:t>What are the </a:t>
            </a:r>
            <a:r>
              <a:rPr b="1" lang="en" sz="1300">
                <a:solidFill>
                  <a:srgbClr val="1155CC"/>
                </a:solidFill>
                <a:highlight>
                  <a:srgbClr val="FF9900"/>
                </a:highlight>
              </a:rPr>
              <a:t>perspectives and concerns of The Junction area residents and business owners</a:t>
            </a:r>
            <a:r>
              <a:rPr b="1" lang="en" sz="1300">
                <a:highlight>
                  <a:srgbClr val="FF9900"/>
                </a:highlight>
              </a:rPr>
              <a:t> regarding the development, qualities and characteristics of the main street (Dundas Street West)?</a:t>
            </a:r>
            <a:endParaRPr b="1" sz="1300"/>
          </a:p>
          <a:p>
            <a:pPr indent="0" lvl="0" marL="0" rtl="0" algn="l">
              <a:lnSpc>
                <a:spcPct val="115000"/>
              </a:lnSpc>
              <a:spcBef>
                <a:spcPts val="1200"/>
              </a:spcBef>
              <a:spcAft>
                <a:spcPts val="0"/>
              </a:spcAft>
              <a:buSzPts val="1800"/>
              <a:buNone/>
            </a:pPr>
            <a:r>
              <a:rPr lang="en" sz="1500"/>
              <a:t>Survey Overall Findings –</a:t>
            </a:r>
            <a:endParaRPr sz="1500"/>
          </a:p>
          <a:p>
            <a:pPr indent="-298450" lvl="0" marL="457200" rtl="0" algn="l">
              <a:lnSpc>
                <a:spcPct val="115000"/>
              </a:lnSpc>
              <a:spcBef>
                <a:spcPts val="1200"/>
              </a:spcBef>
              <a:spcAft>
                <a:spcPts val="0"/>
              </a:spcAft>
              <a:buClr>
                <a:srgbClr val="1155CC"/>
              </a:buClr>
              <a:buSzPts val="1100"/>
              <a:buAutoNum type="arabicPeriod"/>
            </a:pPr>
            <a:r>
              <a:rPr lang="en" sz="1100">
                <a:solidFill>
                  <a:srgbClr val="1155CC"/>
                </a:solidFill>
                <a:highlight>
                  <a:srgbClr val="FF9900"/>
                </a:highlight>
              </a:rPr>
              <a:t>Infrastructure–including accessibility and housing </a:t>
            </a:r>
            <a:endParaRPr sz="1100">
              <a:solidFill>
                <a:srgbClr val="1155CC"/>
              </a:solidFill>
              <a:highlight>
                <a:srgbClr val="FF9900"/>
              </a:highlight>
            </a:endParaRPr>
          </a:p>
          <a:p>
            <a:pPr indent="-298450" lvl="0" marL="457200" rtl="0" algn="l">
              <a:lnSpc>
                <a:spcPct val="115000"/>
              </a:lnSpc>
              <a:spcBef>
                <a:spcPts val="0"/>
              </a:spcBef>
              <a:spcAft>
                <a:spcPts val="0"/>
              </a:spcAft>
              <a:buClr>
                <a:srgbClr val="1155CC"/>
              </a:buClr>
              <a:buSzPts val="1100"/>
              <a:buAutoNum type="arabicPeriod"/>
            </a:pPr>
            <a:r>
              <a:rPr lang="en" sz="1100">
                <a:solidFill>
                  <a:srgbClr val="1155CC"/>
                </a:solidFill>
                <a:highlight>
                  <a:srgbClr val="FF9900"/>
                </a:highlight>
              </a:rPr>
              <a:t>Community–including heritage and greenery </a:t>
            </a:r>
            <a:endParaRPr sz="1100">
              <a:solidFill>
                <a:srgbClr val="1155CC"/>
              </a:solidFill>
              <a:highlight>
                <a:srgbClr val="FF9900"/>
              </a:highlight>
            </a:endParaRPr>
          </a:p>
          <a:p>
            <a:pPr indent="-298450" lvl="0" marL="457200" rtl="0" algn="l">
              <a:lnSpc>
                <a:spcPct val="115000"/>
              </a:lnSpc>
              <a:spcBef>
                <a:spcPts val="0"/>
              </a:spcBef>
              <a:spcAft>
                <a:spcPts val="0"/>
              </a:spcAft>
              <a:buClr>
                <a:srgbClr val="1155CC"/>
              </a:buClr>
              <a:buSzPts val="1100"/>
              <a:buAutoNum type="arabicPeriod"/>
            </a:pPr>
            <a:r>
              <a:rPr lang="en" sz="1100">
                <a:solidFill>
                  <a:srgbClr val="1155CC"/>
                </a:solidFill>
                <a:highlight>
                  <a:srgbClr val="FF9900"/>
                </a:highlight>
              </a:rPr>
              <a:t>Economy</a:t>
            </a:r>
            <a:endParaRPr sz="1100">
              <a:solidFill>
                <a:srgbClr val="1155CC"/>
              </a:solidFill>
              <a:highlight>
                <a:srgbClr val="FF9900"/>
              </a:highlight>
            </a:endParaRPr>
          </a:p>
          <a:p>
            <a:pPr indent="-298450" lvl="0" marL="457200" rtl="0" algn="l">
              <a:lnSpc>
                <a:spcPct val="115000"/>
              </a:lnSpc>
              <a:spcBef>
                <a:spcPts val="0"/>
              </a:spcBef>
              <a:spcAft>
                <a:spcPts val="0"/>
              </a:spcAft>
              <a:buClr>
                <a:srgbClr val="1155CC"/>
              </a:buClr>
              <a:buSzPts val="1100"/>
              <a:buAutoNum type="arabicPeriod"/>
            </a:pPr>
            <a:r>
              <a:rPr lang="en" sz="1100">
                <a:solidFill>
                  <a:srgbClr val="1155CC"/>
                </a:solidFill>
                <a:highlight>
                  <a:srgbClr val="FF9900"/>
                </a:highlight>
              </a:rPr>
              <a:t>Socialization</a:t>
            </a:r>
            <a:endParaRPr sz="1100">
              <a:solidFill>
                <a:srgbClr val="1155CC"/>
              </a:solidFill>
              <a:highlight>
                <a:srgbClr val="FF9900"/>
              </a:highlight>
            </a:endParaRPr>
          </a:p>
          <a:p>
            <a:pPr indent="-298450" lvl="0" marL="457200" rtl="0" algn="l">
              <a:lnSpc>
                <a:spcPct val="115000"/>
              </a:lnSpc>
              <a:spcBef>
                <a:spcPts val="0"/>
              </a:spcBef>
              <a:spcAft>
                <a:spcPts val="0"/>
              </a:spcAft>
              <a:buClr>
                <a:srgbClr val="1155CC"/>
              </a:buClr>
              <a:buSzPts val="1100"/>
              <a:buAutoNum type="arabicPeriod"/>
            </a:pPr>
            <a:r>
              <a:rPr lang="en" sz="1100">
                <a:solidFill>
                  <a:srgbClr val="1155CC"/>
                </a:solidFill>
                <a:highlight>
                  <a:srgbClr val="FF9900"/>
                </a:highlight>
              </a:rPr>
              <a:t>Demographic questions concluding the survey.</a:t>
            </a:r>
            <a:endParaRPr sz="2000"/>
          </a:p>
        </p:txBody>
      </p:sp>
      <p:pic>
        <p:nvPicPr>
          <p:cNvPr descr="page2image24820560" id="127" name="Google Shape;127;p21"/>
          <p:cNvPicPr preferRelativeResize="0"/>
          <p:nvPr/>
        </p:nvPicPr>
        <p:blipFill rotWithShape="1">
          <a:blip r:embed="rId3">
            <a:alphaModFix/>
          </a:blip>
          <a:srcRect b="0" l="0" r="0" t="0"/>
          <a:stretch/>
        </p:blipFill>
        <p:spPr>
          <a:xfrm>
            <a:off x="8017900" y="96950"/>
            <a:ext cx="572700" cy="572700"/>
          </a:xfrm>
          <a:prstGeom prst="rect">
            <a:avLst/>
          </a:prstGeom>
          <a:noFill/>
          <a:ln>
            <a:noFill/>
          </a:ln>
        </p:spPr>
      </p:pic>
      <p:sp>
        <p:nvSpPr>
          <p:cNvPr id="128" name="Google Shape;128;p21"/>
          <p:cNvSpPr txBox="1"/>
          <p:nvPr/>
        </p:nvSpPr>
        <p:spPr>
          <a:xfrm>
            <a:off x="6876750" y="966850"/>
            <a:ext cx="2097900" cy="938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Distance to the main street:</a:t>
            </a:r>
            <a:br>
              <a:rPr b="1" i="0" lang="en" sz="1100" u="none" cap="none" strike="noStrike">
                <a:solidFill>
                  <a:schemeClr val="dk1"/>
                </a:solidFill>
                <a:highlight>
                  <a:srgbClr val="FF9900"/>
                </a:highlight>
                <a:latin typeface="Arial"/>
                <a:ea typeface="Arial"/>
                <a:cs typeface="Arial"/>
                <a:sym typeface="Arial"/>
              </a:rPr>
            </a:br>
            <a:r>
              <a:rPr b="1" i="0" lang="en" sz="1100" u="none" cap="none" strike="noStrike">
                <a:solidFill>
                  <a:schemeClr val="dk1"/>
                </a:solidFill>
                <a:highlight>
                  <a:srgbClr val="FF9900"/>
                </a:highlight>
                <a:latin typeface="Arial"/>
                <a:ea typeface="Arial"/>
                <a:cs typeface="Arial"/>
                <a:sym typeface="Arial"/>
              </a:rPr>
              <a:t>Almost 72% </a:t>
            </a:r>
            <a:r>
              <a:rPr b="0" i="0" lang="en" sz="1100" u="none" cap="none" strike="noStrike">
                <a:solidFill>
                  <a:schemeClr val="dk1"/>
                </a:solidFill>
                <a:highlight>
                  <a:srgbClr val="FF9900"/>
                </a:highlight>
                <a:latin typeface="Arial"/>
                <a:ea typeface="Arial"/>
                <a:cs typeface="Arial"/>
                <a:sym typeface="Arial"/>
              </a:rPr>
              <a:t>of participants live within a 0-5 minute walk from Dundas St. W.</a:t>
            </a:r>
            <a:endParaRPr b="0" i="0" sz="1100" u="none" cap="none" strike="noStrike">
              <a:solidFill>
                <a:schemeClr val="dk1"/>
              </a:solidFill>
              <a:highlight>
                <a:srgbClr val="FF9900"/>
              </a:highlight>
              <a:latin typeface="Arial"/>
              <a:ea typeface="Arial"/>
              <a:cs typeface="Arial"/>
              <a:sym typeface="Arial"/>
            </a:endParaRPr>
          </a:p>
        </p:txBody>
      </p:sp>
      <p:pic>
        <p:nvPicPr>
          <p:cNvPr descr="page14image24257472" id="129" name="Google Shape;129;p21"/>
          <p:cNvPicPr preferRelativeResize="0"/>
          <p:nvPr/>
        </p:nvPicPr>
        <p:blipFill rotWithShape="1">
          <a:blip r:embed="rId4">
            <a:alphaModFix/>
          </a:blip>
          <a:srcRect b="0" l="0" r="0" t="0"/>
          <a:stretch/>
        </p:blipFill>
        <p:spPr>
          <a:xfrm>
            <a:off x="340700" y="3338550"/>
            <a:ext cx="3868625" cy="1804950"/>
          </a:xfrm>
          <a:prstGeom prst="rect">
            <a:avLst/>
          </a:prstGeom>
          <a:noFill/>
          <a:ln>
            <a:noFill/>
          </a:ln>
        </p:spPr>
      </p:pic>
      <p:pic>
        <p:nvPicPr>
          <p:cNvPr descr="page17image24336064" id="130" name="Google Shape;130;p21"/>
          <p:cNvPicPr preferRelativeResize="0"/>
          <p:nvPr/>
        </p:nvPicPr>
        <p:blipFill rotWithShape="1">
          <a:blip r:embed="rId5">
            <a:alphaModFix/>
          </a:blip>
          <a:srcRect b="0" l="0" r="0" t="0"/>
          <a:stretch/>
        </p:blipFill>
        <p:spPr>
          <a:xfrm>
            <a:off x="4657493" y="3338550"/>
            <a:ext cx="4266682" cy="1804950"/>
          </a:xfrm>
          <a:prstGeom prst="rect">
            <a:avLst/>
          </a:prstGeom>
          <a:noFill/>
          <a:ln>
            <a:noFill/>
          </a:ln>
        </p:spPr>
      </p:pic>
      <p:sp>
        <p:nvSpPr>
          <p:cNvPr id="131" name="Google Shape;131;p21"/>
          <p:cNvSpPr txBox="1"/>
          <p:nvPr/>
        </p:nvSpPr>
        <p:spPr>
          <a:xfrm>
            <a:off x="6876750" y="2102688"/>
            <a:ext cx="2195700" cy="938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highlight>
                  <a:srgbClr val="FF9900"/>
                </a:highlight>
                <a:latin typeface="Arial"/>
                <a:ea typeface="Arial"/>
                <a:cs typeface="Arial"/>
                <a:sym typeface="Arial"/>
              </a:rPr>
              <a:t>Combined, around 57% </a:t>
            </a:r>
            <a:r>
              <a:rPr b="0" i="0" lang="en" sz="1100" u="none" cap="none" strike="noStrike">
                <a:solidFill>
                  <a:schemeClr val="dk1"/>
                </a:solidFill>
                <a:highlight>
                  <a:srgbClr val="FF9900"/>
                </a:highlight>
                <a:latin typeface="Arial"/>
                <a:ea typeface="Arial"/>
                <a:cs typeface="Arial"/>
                <a:sym typeface="Arial"/>
              </a:rPr>
              <a:t>of our sample recorded spending everyday or almost everyday on the main street.</a:t>
            </a:r>
            <a:endParaRPr b="0" i="0" sz="1100" u="none" cap="none" strike="noStrike">
              <a:solidFill>
                <a:schemeClr val="dk1"/>
              </a:solidFill>
              <a:highlight>
                <a:srgbClr val="FF9900"/>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