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3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9" roundtripDataSignature="AMtx7mgPgtha/Wnr9o8F++/uYmvxRSoN2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4" d="100"/>
          <a:sy n="84" d="100"/>
        </p:scale>
        <p:origin x="629"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customschemas.google.com/relationships/presentationmetadata" Target="meta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www.torontojra.com"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fd6fd77fe1_0_10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8" name="Google Shape;88;gfd6fd77fe1_0_10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fbeaf674e9_0_8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685800" lvl="1" indent="-165100" algn="l" rtl="0">
              <a:lnSpc>
                <a:spcPct val="90000"/>
              </a:lnSpc>
              <a:spcBef>
                <a:spcPts val="0"/>
              </a:spcBef>
              <a:spcAft>
                <a:spcPts val="0"/>
              </a:spcAft>
              <a:buClr>
                <a:schemeClr val="dk1"/>
              </a:buClr>
              <a:buSzPts val="1800"/>
              <a:buChar char="•"/>
            </a:pPr>
            <a:r>
              <a:rPr lang="en-CA" sz="2200">
                <a:solidFill>
                  <a:schemeClr val="dk1"/>
                </a:solidFill>
                <a:latin typeface="Calibri"/>
                <a:ea typeface="Calibri"/>
                <a:cs typeface="Calibri"/>
                <a:sym typeface="Calibri"/>
              </a:rPr>
              <a:t>Carolers spent one night walking around the Junction, and at Community Sing-a-long sites, singing Christmas Carols and collecting gift card donations for us to distribute to organizations in The Junction. Approximately $1868 was donated during this event. </a:t>
            </a:r>
            <a:endParaRPr sz="2200">
              <a:solidFill>
                <a:schemeClr val="dk1"/>
              </a:solidFill>
              <a:latin typeface="Calibri"/>
              <a:ea typeface="Calibri"/>
              <a:cs typeface="Calibri"/>
              <a:sym typeface="Calibri"/>
            </a:endParaRPr>
          </a:p>
          <a:p>
            <a:pPr marL="914400" lvl="1" indent="-342900" algn="l" rtl="0">
              <a:lnSpc>
                <a:spcPct val="90000"/>
              </a:lnSpc>
              <a:spcBef>
                <a:spcPts val="0"/>
              </a:spcBef>
              <a:spcAft>
                <a:spcPts val="0"/>
              </a:spcAft>
              <a:buClr>
                <a:schemeClr val="dk1"/>
              </a:buClr>
              <a:buSzPts val="1800"/>
              <a:buChar char="•"/>
            </a:pPr>
            <a:r>
              <a:rPr lang="en-CA" sz="2200">
                <a:solidFill>
                  <a:schemeClr val="dk1"/>
                </a:solidFill>
                <a:latin typeface="Calibri"/>
                <a:ea typeface="Calibri"/>
                <a:cs typeface="Calibri"/>
                <a:sym typeface="Calibri"/>
              </a:rPr>
              <a:t>The JRA, on behalf of its members, also donated toys to the Caribou Gifts Toy Mountain Toy Drive. (cost was $196.11)</a:t>
            </a:r>
            <a:endParaRPr sz="2200">
              <a:solidFill>
                <a:schemeClr val="dk1"/>
              </a:solidFill>
              <a:latin typeface="Calibri"/>
              <a:ea typeface="Calibri"/>
              <a:cs typeface="Calibri"/>
              <a:sym typeface="Calibri"/>
            </a:endParaRPr>
          </a:p>
          <a:p>
            <a:pPr marL="63500" lvl="0" indent="0" algn="l" rtl="0">
              <a:lnSpc>
                <a:spcPct val="90000"/>
              </a:lnSpc>
              <a:spcBef>
                <a:spcPts val="0"/>
              </a:spcBef>
              <a:spcAft>
                <a:spcPts val="0"/>
              </a:spcAft>
              <a:buSzPts val="1100"/>
              <a:buNone/>
            </a:pPr>
            <a:endParaRPr sz="2200">
              <a:solidFill>
                <a:schemeClr val="dk1"/>
              </a:solidFill>
              <a:latin typeface="Calibri"/>
              <a:ea typeface="Calibri"/>
              <a:cs typeface="Calibri"/>
              <a:sym typeface="Calibri"/>
            </a:endParaRPr>
          </a:p>
          <a:p>
            <a:pPr marL="914400" lvl="1" indent="-368300" algn="l" rtl="0">
              <a:lnSpc>
                <a:spcPct val="90000"/>
              </a:lnSpc>
              <a:spcBef>
                <a:spcPts val="0"/>
              </a:spcBef>
              <a:spcAft>
                <a:spcPts val="0"/>
              </a:spcAft>
              <a:buClr>
                <a:schemeClr val="dk1"/>
              </a:buClr>
              <a:buSzPts val="2200"/>
              <a:buFont typeface="Calibri"/>
              <a:buChar char="•"/>
            </a:pPr>
            <a:r>
              <a:rPr lang="en-CA" sz="2200">
                <a:solidFill>
                  <a:schemeClr val="dk1"/>
                </a:solidFill>
                <a:latin typeface="Calibri"/>
                <a:ea typeface="Calibri"/>
                <a:cs typeface="Calibri"/>
                <a:sym typeface="Calibri"/>
              </a:rPr>
              <a:t>The JRA, on behalf of its members, also donated wool socks (along with a Tim Hortons gift card) to each resident of Junction Place. (cost of socks was $138.09)</a:t>
            </a:r>
            <a:endParaRPr sz="2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100"/>
              <a:buNone/>
            </a:pPr>
            <a:endParaRPr/>
          </a:p>
        </p:txBody>
      </p:sp>
      <p:sp>
        <p:nvSpPr>
          <p:cNvPr id="165" name="Google Shape;165;gfbeaf674e9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fbeaf674e9_0_16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CA"/>
              <a:t>On April 9, the JRA hosted our Spring Food Drive. With the support of the community we collected over 13 000 lbs of food and raised 1500</a:t>
            </a:r>
            <a:endParaRPr/>
          </a:p>
          <a:p>
            <a:pPr marL="0" lvl="0" indent="0" algn="l" rtl="0">
              <a:lnSpc>
                <a:spcPct val="100000"/>
              </a:lnSpc>
              <a:spcBef>
                <a:spcPts val="0"/>
              </a:spcBef>
              <a:spcAft>
                <a:spcPts val="0"/>
              </a:spcAft>
              <a:buSzPts val="1100"/>
              <a:buNone/>
            </a:pPr>
            <a:r>
              <a:rPr lang="en-CA"/>
              <a:t>On October 5, the JRA hosting our Thanksgiving Food Drive</a:t>
            </a:r>
            <a:endParaRPr/>
          </a:p>
          <a:p>
            <a:pPr marL="0" lvl="0" indent="0" algn="l" rtl="0">
              <a:lnSpc>
                <a:spcPct val="100000"/>
              </a:lnSpc>
              <a:spcBef>
                <a:spcPts val="0"/>
              </a:spcBef>
              <a:spcAft>
                <a:spcPts val="0"/>
              </a:spcAft>
              <a:buSzPts val="1100"/>
              <a:buNone/>
            </a:pPr>
            <a:r>
              <a:rPr lang="en-CA"/>
              <a:t>On May 6, the JRA hosted our first Janes Walk: Meet Me in the Junction. The event showcased our communities history, vibrancy, shops, cafes and live music venues.</a:t>
            </a:r>
            <a:endParaRPr/>
          </a:p>
        </p:txBody>
      </p:sp>
      <p:sp>
        <p:nvSpPr>
          <p:cNvPr id="174" name="Google Shape;174;gfbeaf674e9_0_1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fbeaf674e9_0_2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CA"/>
              <a:t>Building on the success of the 2021 Community Fun Day, the JRA kicked off the summer with our 2nd annual Community Fun Day on Sunday, June 25 at Malta Park. With the support of sponsors, this year’s event (including the food) was free to all attendees.</a:t>
            </a:r>
            <a:endParaRPr/>
          </a:p>
        </p:txBody>
      </p:sp>
      <p:sp>
        <p:nvSpPr>
          <p:cNvPr id="185" name="Google Shape;185;gfbeaf674e9_0_2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fbeaf674e9_0_3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CA"/>
              <a:t>On Saturday, September 23, the JRA hosted its first Movies By Moonlight at Malta Park. Our screening of The Princess Bride brought out over 50 community members to enjoy a magical evening under the stars.</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CA"/>
              <a:t>On Saturday, September 30, the JRA hosted its Fall Food Drive. This fall, the JRA expanded its reach, and community members came through with a record breaking show of support. Over 20,000 lbs of food and $1600 in cash donations were raised.</a:t>
            </a:r>
            <a:endParaRPr/>
          </a:p>
          <a:p>
            <a:pPr marL="0" lvl="0" indent="0" algn="l" rtl="0">
              <a:lnSpc>
                <a:spcPct val="100000"/>
              </a:lnSpc>
              <a:spcBef>
                <a:spcPts val="0"/>
              </a:spcBef>
              <a:spcAft>
                <a:spcPts val="0"/>
              </a:spcAft>
              <a:buSzPts val="1100"/>
              <a:buNone/>
            </a:pPr>
            <a:endParaRPr/>
          </a:p>
        </p:txBody>
      </p:sp>
      <p:sp>
        <p:nvSpPr>
          <p:cNvPr id="195" name="Google Shape;195;gfbeaf674e9_0_3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24c26506bb7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CA"/>
              <a:t>The Function in the Junction Fundraiser is back. The event takes place on Thursday, November 23. Learn more or purchase tickets on our website at </a:t>
            </a:r>
            <a:r>
              <a:rPr lang="en-CA" u="sng">
                <a:solidFill>
                  <a:schemeClr val="hlink"/>
                </a:solidFill>
                <a:hlinkClick r:id="rId3"/>
              </a:rPr>
              <a:t>www.torontojra.com</a:t>
            </a:r>
            <a:endParaRPr/>
          </a:p>
          <a:p>
            <a:pPr marL="0" lvl="0" indent="0" algn="l" rtl="0">
              <a:lnSpc>
                <a:spcPct val="100000"/>
              </a:lnSpc>
              <a:spcBef>
                <a:spcPts val="0"/>
              </a:spcBef>
              <a:spcAft>
                <a:spcPts val="0"/>
              </a:spcAft>
              <a:buSzPts val="1100"/>
              <a:buNone/>
            </a:pPr>
            <a:r>
              <a:rPr lang="en-CA"/>
              <a:t>Joy in the Junction takes place on Saturday, December 9th. This year there will be 2 locations for Sing A Longs - Baa Baazaar (406 Pacific Avenue -Pacific and Dundas w) and St. John’s Gazebo (at the corner of St. Johns Rd/Clendenan).</a:t>
            </a:r>
            <a:endParaRPr/>
          </a:p>
        </p:txBody>
      </p:sp>
      <p:sp>
        <p:nvSpPr>
          <p:cNvPr id="204" name="Google Shape;204;g24c26506bb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292886edb35_4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12" name="Google Shape;212;g292886edb35_4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fd6fd77fe1_0_28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21" name="Google Shape;221;gfd6fd77fe1_0_28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100750d0da9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31" name="Google Shape;231;g100750d0da9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100c4dd6e9c_0_2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8" name="Google Shape;238;g100c4dd6e9c_0_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fa6cbba7a1_0_1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5" name="Google Shape;245;gfa6cbba7a1_0_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292886edb35_6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8" name="Google Shape;98;g292886edb35_6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CA"/>
              <a:t>We recognise that we live, work and play on the traditional territory of many nations including the Mississaugas of the Credit, the Anishinaabeg, the Chippewa, the Haudenosaunee and the Wendat peoples, and is now home to many diverse First Nations, Inuit and Métis peoples. We acknowledge that Toronto is covered by Treaty 13 (The Toronto Purchase) which represents a sovereign relationship between the Mississaugas of the Credit and the Crown. Toronto is in the Dish With One Spoon Territory. The Dish With One Spoon is a treaty between the Anishinaabe, Mississauga and Haudenosaunee, that bound them to share the territory and protect the land. Subsequent Indigenous Nations and Peoples, Europeans and all newcomers have been invited into this treaty in the spirit of peace, friendship and respect. Under this covenant, we have to share the responsibility of ensuring the Dish is never empty, which includes taking care of the land and the creatures we share it with. We all eat out of the Dish with only one spoon, all of us that share this territory, We recognize the original caretakers of the land and the enduring presence of treaties that guide the relationships between nations and with the land for past, present and future. We are here to work together to build a healthy, caring and vibrant community, where all people can thrive in the present and for generations to come. We also recognize that a Land acknowledgment alone is not enough. It’s merely a starting point. In this spirit, we would like to share an Indigenous led resource called Native Land Digital (Native-Land.ca | Our home on native land). Their mission is to map Indigenous lands in a way that changes, challenges, and improves the way people see history and the present day, through mapping, education and community building. Image from https://education.afn.ca/afntoolkit/web-modules/plain-talk-4-treaties/1-treaties-and-why-they-are-important/</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3103d878a29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2" name="Google Shape;252;g3103d878a29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3103d878a29_0_1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0" name="Google Shape;260;g3103d878a29_0_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10153b1ef09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67" name="Google Shape;267;g10153b1ef09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296b1c1565d_3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7" name="Google Shape;277;g296b1c1565d_3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1000"/>
              </a:spcBef>
              <a:spcAft>
                <a:spcPts val="0"/>
              </a:spcAft>
              <a:buClr>
                <a:schemeClr val="dk1"/>
              </a:buClr>
              <a:buSzPts val="1100"/>
              <a:buFont typeface="Arial"/>
              <a:buNone/>
            </a:pPr>
            <a:r>
              <a:rPr lang="en-CA" sz="1200">
                <a:solidFill>
                  <a:srgbClr val="222222"/>
                </a:solidFill>
                <a:highlight>
                  <a:srgbClr val="FFFFFF"/>
                </a:highlight>
                <a:latin typeface="Calibri"/>
                <a:ea typeface="Calibri"/>
                <a:cs typeface="Calibri"/>
                <a:sym typeface="Calibri"/>
              </a:rPr>
              <a:t>The JRA’s Environmental Stewardship committee coordinated our second annual neighbourhood litter pick-up on Saturday April 22 in support of the City of Toronto's Clean Toronto Together initiative. It was a foul weather day, but we that didn’t stop us.</a:t>
            </a:r>
            <a:endParaRPr sz="1200">
              <a:solidFill>
                <a:srgbClr val="222222"/>
              </a:solidFill>
              <a:highlight>
                <a:srgbClr val="FFFFFF"/>
              </a:highlight>
              <a:latin typeface="Calibri"/>
              <a:ea typeface="Calibri"/>
              <a:cs typeface="Calibri"/>
              <a:sym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260283e2f9a_0_1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5" name="Google Shape;285;g260283e2f9a_0_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g260283e2f9a_0_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4" name="Google Shape;294;g260283e2f9a_0_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g10153b1ef09_0_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01" name="Google Shape;301;g10153b1ef09_0_1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g1016eb49427_0_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1" name="Google Shape;311;g1016eb49427_0_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2971e79b1b5_0_1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7" name="Google Shape;317;g2971e79b1b5_0_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2971e79b1b5_0_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3" name="Google Shape;323;g2971e79b1b5_0_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2928b37a1f0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06" name="Google Shape;106;g2928b37a1f0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2fc60701f51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28" name="Google Shape;328;g2fc60701f51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10153b1ef09_0_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38" name="Google Shape;338;g10153b1ef09_0_3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g2fc788c448b_0_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8" name="Google Shape;348;g2fc788c448b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30208dc7331_2_9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54" name="Google Shape;354;g30208dc7331_2_9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101146a7ed4_2_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64" name="Google Shape;364;g101146a7ed4_2_3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100ab84bab5_0_8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16" name="Google Shape;116;g100ab84bab5_0_8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CA" sz="1400">
                <a:solidFill>
                  <a:srgbClr val="222222"/>
                </a:solidFill>
                <a:highlight>
                  <a:srgbClr val="FFFFFF"/>
                </a:highlight>
              </a:rPr>
              <a:t>In 2022, sources of funding for the JRA were primarily from Membership fees, donations from the community (including from the  and some sponsorships.</a:t>
            </a:r>
            <a:endParaRPr sz="1400">
              <a:solidFill>
                <a:srgbClr val="222222"/>
              </a:solidFill>
              <a:highlight>
                <a:srgbClr val="FFFFFF"/>
              </a:highlight>
            </a:endParaRPr>
          </a:p>
          <a:p>
            <a:pPr marL="0" lvl="0" indent="0" algn="l" rtl="0">
              <a:lnSpc>
                <a:spcPct val="115000"/>
              </a:lnSpc>
              <a:spcBef>
                <a:spcPts val="1200"/>
              </a:spcBef>
              <a:spcAft>
                <a:spcPts val="0"/>
              </a:spcAft>
              <a:buClr>
                <a:schemeClr val="dk1"/>
              </a:buClr>
              <a:buSzPts val="1100"/>
              <a:buFont typeface="Arial"/>
              <a:buNone/>
            </a:pPr>
            <a:r>
              <a:rPr lang="en-CA" sz="1400">
                <a:solidFill>
                  <a:srgbClr val="222222"/>
                </a:solidFill>
                <a:highlight>
                  <a:srgbClr val="FFFFFF"/>
                </a:highlight>
              </a:rPr>
              <a:t>The main focus of the board this year, was to secure other sources of funding, as we were not raising enough money to sustain our efforts. </a:t>
            </a:r>
            <a:endParaRPr sz="1400">
              <a:solidFill>
                <a:srgbClr val="222222"/>
              </a:solidFill>
              <a:highlight>
                <a:srgbClr val="FFFFFF"/>
              </a:highlight>
            </a:endParaRPr>
          </a:p>
          <a:p>
            <a:pPr marL="457200" lvl="0" indent="0" algn="l" rtl="0">
              <a:lnSpc>
                <a:spcPct val="100000"/>
              </a:lnSpc>
              <a:spcBef>
                <a:spcPts val="1200"/>
              </a:spcBef>
              <a:spcAft>
                <a:spcPts val="0"/>
              </a:spcAft>
              <a:buSzPts val="1100"/>
              <a:buNone/>
            </a:pPr>
            <a:endParaRPr>
              <a:solidFill>
                <a:srgbClr val="222222"/>
              </a:solidFill>
              <a:highlight>
                <a:srgbClr val="FFFFFF"/>
              </a:highlight>
            </a:endParaRPr>
          </a:p>
          <a:p>
            <a:pPr marL="457200" lvl="0" indent="0" algn="l" rtl="0">
              <a:lnSpc>
                <a:spcPct val="100000"/>
              </a:lnSpc>
              <a:spcBef>
                <a:spcPts val="1400"/>
              </a:spcBef>
              <a:spcAft>
                <a:spcPts val="0"/>
              </a:spcAft>
              <a:buSzPts val="1100"/>
              <a:buNone/>
            </a:pPr>
            <a:endParaRPr>
              <a:solidFill>
                <a:srgbClr val="222222"/>
              </a:solidFill>
              <a:highlight>
                <a:srgbClr val="FFFFFF"/>
              </a:highlight>
            </a:endParaRPr>
          </a:p>
          <a:p>
            <a:pPr marL="0" lvl="0" indent="0" algn="l" rtl="0">
              <a:lnSpc>
                <a:spcPct val="115000"/>
              </a:lnSpc>
              <a:spcBef>
                <a:spcPts val="1400"/>
              </a:spcBef>
              <a:spcAft>
                <a:spcPts val="0"/>
              </a:spcAft>
              <a:buClr>
                <a:schemeClr val="dk1"/>
              </a:buClr>
              <a:buSzPts val="1100"/>
              <a:buFont typeface="Arial"/>
              <a:buNone/>
            </a:pPr>
            <a:endParaRPr>
              <a:solidFill>
                <a:srgbClr val="222222"/>
              </a:solidFill>
              <a:highlight>
                <a:srgbClr val="FFFFFF"/>
              </a:highlight>
            </a:endParaRPr>
          </a:p>
          <a:p>
            <a:pPr marL="457200" lvl="0" indent="0" algn="l" rtl="0">
              <a:lnSpc>
                <a:spcPct val="100000"/>
              </a:lnSpc>
              <a:spcBef>
                <a:spcPts val="1200"/>
              </a:spcBef>
              <a:spcAft>
                <a:spcPts val="1400"/>
              </a:spcAft>
              <a:buSzPts val="1100"/>
              <a:buNone/>
            </a:pPr>
            <a:endParaRPr>
              <a:solidFill>
                <a:srgbClr val="222222"/>
              </a:solidFill>
              <a:highlight>
                <a:srgbClr val="FFFFFF"/>
              </a:highlight>
            </a:endParaRPr>
          </a:p>
        </p:txBody>
      </p:sp>
      <p:sp>
        <p:nvSpPr>
          <p:cNvPr id="123" name="Google Shape;123;p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fd6fd77fe1_0_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CA">
                <a:solidFill>
                  <a:srgbClr val="222222"/>
                </a:solidFill>
                <a:highlight>
                  <a:srgbClr val="FFFFFF"/>
                </a:highlight>
              </a:rPr>
              <a:t>To address this, we turned our attention to building on our successful relationships with current sponsors, such as Tuli Toronto Mortgage Expert, and securing more sponsorships. We were fortunate to recruit Sarah Lopes (an event planner whose specialty is corporate event planning). Sarah led the development of our Sponsorship strategy. With Sarah's guidance, we were able to significantly increase sponsorship funding and bring back the Function in the Junction as our annual fundraiser, taking place on Thursday, November 23.</a:t>
            </a:r>
            <a:endParaRPr>
              <a:solidFill>
                <a:srgbClr val="222222"/>
              </a:solidFill>
              <a:highlight>
                <a:srgbClr val="FFFFFF"/>
              </a:highlight>
            </a:endParaRPr>
          </a:p>
          <a:p>
            <a:pPr marL="0" lvl="0" indent="0" algn="l" rtl="0">
              <a:lnSpc>
                <a:spcPct val="100000"/>
              </a:lnSpc>
              <a:spcBef>
                <a:spcPts val="1400"/>
              </a:spcBef>
              <a:spcAft>
                <a:spcPts val="0"/>
              </a:spcAft>
              <a:buClr>
                <a:schemeClr val="dk1"/>
              </a:buClr>
              <a:buSzPts val="1100"/>
              <a:buFont typeface="Arial"/>
              <a:buNone/>
            </a:pPr>
            <a:endParaRPr b="1">
              <a:solidFill>
                <a:schemeClr val="dk1"/>
              </a:solidFill>
              <a:latin typeface="Calibri"/>
              <a:ea typeface="Calibri"/>
              <a:cs typeface="Calibri"/>
              <a:sym typeface="Calibri"/>
            </a:endParaRPr>
          </a:p>
        </p:txBody>
      </p:sp>
      <p:sp>
        <p:nvSpPr>
          <p:cNvPr id="131" name="Google Shape;131;gfd6fd77fe1_0_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296b1c16a2c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100"/>
              <a:buNone/>
            </a:pPr>
            <a:r>
              <a:rPr lang="en-CA" sz="1800">
                <a:solidFill>
                  <a:srgbClr val="242424"/>
                </a:solidFill>
                <a:latin typeface="Calibri"/>
                <a:ea typeface="Calibri"/>
                <a:cs typeface="Calibri"/>
                <a:sym typeface="Calibri"/>
              </a:rPr>
              <a:t>Over the past year, the JRA Board has been reviewed the By-Laws to ensure the Board continuously improves how we operate and remain effective and efficient. As a result the Board of Directors proposed amendments to the By-laws to be considered by the Membership. These amendments were approved unanimously by the Members who voted on September 11, 2024.</a:t>
            </a:r>
            <a:endParaRPr sz="2100">
              <a:solidFill>
                <a:srgbClr val="222222"/>
              </a:solidFill>
              <a:highlight>
                <a:srgbClr val="FFFFFF"/>
              </a:highlight>
            </a:endParaRPr>
          </a:p>
          <a:p>
            <a:pPr marL="0" lvl="0" indent="0" algn="l" rtl="0">
              <a:lnSpc>
                <a:spcPct val="115000"/>
              </a:lnSpc>
              <a:spcBef>
                <a:spcPts val="1200"/>
              </a:spcBef>
              <a:spcAft>
                <a:spcPts val="0"/>
              </a:spcAft>
              <a:buSzPts val="1100"/>
              <a:buNone/>
            </a:pPr>
            <a:endParaRPr sz="1400">
              <a:solidFill>
                <a:srgbClr val="222222"/>
              </a:solidFill>
              <a:highlight>
                <a:srgbClr val="FFFFFF"/>
              </a:highlight>
            </a:endParaRPr>
          </a:p>
          <a:p>
            <a:pPr marL="0" lvl="0" indent="0" algn="l" rtl="0">
              <a:lnSpc>
                <a:spcPct val="115000"/>
              </a:lnSpc>
              <a:spcBef>
                <a:spcPts val="1200"/>
              </a:spcBef>
              <a:spcAft>
                <a:spcPts val="0"/>
              </a:spcAft>
              <a:buClr>
                <a:schemeClr val="dk1"/>
              </a:buClr>
              <a:buSzPts val="1100"/>
              <a:buFont typeface="Arial"/>
              <a:buNone/>
            </a:pPr>
            <a:endParaRPr sz="1400">
              <a:solidFill>
                <a:schemeClr val="dk1"/>
              </a:solidFill>
            </a:endParaRPr>
          </a:p>
          <a:p>
            <a:pPr marL="457200" lvl="0" indent="0" algn="l" rtl="0">
              <a:lnSpc>
                <a:spcPct val="100000"/>
              </a:lnSpc>
              <a:spcBef>
                <a:spcPts val="0"/>
              </a:spcBef>
              <a:spcAft>
                <a:spcPts val="0"/>
              </a:spcAft>
              <a:buSzPts val="1100"/>
              <a:buNone/>
            </a:pPr>
            <a:endParaRPr>
              <a:solidFill>
                <a:srgbClr val="222222"/>
              </a:solidFill>
              <a:highlight>
                <a:srgbClr val="FFFFFF"/>
              </a:highlight>
            </a:endParaRPr>
          </a:p>
          <a:p>
            <a:pPr marL="0" lvl="0" indent="0" algn="l" rtl="0">
              <a:lnSpc>
                <a:spcPct val="115000"/>
              </a:lnSpc>
              <a:spcBef>
                <a:spcPts val="1400"/>
              </a:spcBef>
              <a:spcAft>
                <a:spcPts val="0"/>
              </a:spcAft>
              <a:buClr>
                <a:schemeClr val="dk1"/>
              </a:buClr>
              <a:buSzPts val="1100"/>
              <a:buFont typeface="Arial"/>
              <a:buNone/>
            </a:pPr>
            <a:endParaRPr>
              <a:solidFill>
                <a:srgbClr val="222222"/>
              </a:solidFill>
              <a:highlight>
                <a:srgbClr val="FFFFFF"/>
              </a:highlight>
            </a:endParaRPr>
          </a:p>
          <a:p>
            <a:pPr marL="457200" lvl="0" indent="0" algn="l" rtl="0">
              <a:lnSpc>
                <a:spcPct val="100000"/>
              </a:lnSpc>
              <a:spcBef>
                <a:spcPts val="1200"/>
              </a:spcBef>
              <a:spcAft>
                <a:spcPts val="1400"/>
              </a:spcAft>
              <a:buSzPts val="1100"/>
              <a:buNone/>
            </a:pPr>
            <a:endParaRPr>
              <a:solidFill>
                <a:srgbClr val="222222"/>
              </a:solidFill>
              <a:highlight>
                <a:srgbClr val="FFFFFF"/>
              </a:highlight>
            </a:endParaRPr>
          </a:p>
        </p:txBody>
      </p:sp>
      <p:sp>
        <p:nvSpPr>
          <p:cNvPr id="141" name="Google Shape;141;g296b1c16a2c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100ab84bab5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48" name="Google Shape;148;g100ab84bab5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100ab84bab5_0_17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58" name="Google Shape;158;g100ab84bab5_0_17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5"/>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 name="Google Shape;13;p5"/>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7"/>
        <p:cNvGrpSpPr/>
        <p:nvPr/>
      </p:nvGrpSpPr>
      <p:grpSpPr>
        <a:xfrm>
          <a:off x="0" y="0"/>
          <a:ext cx="0" cy="0"/>
          <a:chOff x="0" y="0"/>
          <a:chExt cx="0" cy="0"/>
        </a:xfrm>
      </p:grpSpPr>
      <p:sp>
        <p:nvSpPr>
          <p:cNvPr id="68" name="Google Shape;68;p1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13"/>
          <p:cNvSpPr>
            <a:spLocks noGrp="1"/>
          </p:cNvSpPr>
          <p:nvPr>
            <p:ph type="pic" idx="2"/>
          </p:nvPr>
        </p:nvSpPr>
        <p:spPr>
          <a:xfrm>
            <a:off x="5183188" y="987425"/>
            <a:ext cx="6172200" cy="4873625"/>
          </a:xfrm>
          <a:prstGeom prst="rect">
            <a:avLst/>
          </a:prstGeom>
          <a:noFill/>
          <a:ln>
            <a:noFill/>
          </a:ln>
        </p:spPr>
      </p:sp>
      <p:sp>
        <p:nvSpPr>
          <p:cNvPr id="70" name="Google Shape;70;p13"/>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1" name="Google Shape;71;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4"/>
        <p:cNvGrpSpPr/>
        <p:nvPr/>
      </p:nvGrpSpPr>
      <p:grpSpPr>
        <a:xfrm>
          <a:off x="0" y="0"/>
          <a:ext cx="0" cy="0"/>
          <a:chOff x="0" y="0"/>
          <a:chExt cx="0" cy="0"/>
        </a:xfrm>
      </p:grpSpPr>
      <p:sp>
        <p:nvSpPr>
          <p:cNvPr id="75" name="Google Shape;75;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14"/>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0"/>
        <p:cNvGrpSpPr/>
        <p:nvPr/>
      </p:nvGrpSpPr>
      <p:grpSpPr>
        <a:xfrm>
          <a:off x="0" y="0"/>
          <a:ext cx="0" cy="0"/>
          <a:chOff x="0" y="0"/>
          <a:chExt cx="0" cy="0"/>
        </a:xfrm>
      </p:grpSpPr>
      <p:sp>
        <p:nvSpPr>
          <p:cNvPr id="81" name="Google Shape;81;p15"/>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15"/>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3" name="Google Shape;83;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7"/>
        <p:cNvGrpSpPr/>
        <p:nvPr/>
      </p:nvGrpSpPr>
      <p:grpSpPr>
        <a:xfrm>
          <a:off x="0" y="0"/>
          <a:ext cx="0" cy="0"/>
          <a:chOff x="0" y="0"/>
          <a:chExt cx="0" cy="0"/>
        </a:xfrm>
      </p:grpSpPr>
      <p:sp>
        <p:nvSpPr>
          <p:cNvPr id="18" name="Google Shape;18;p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7"/>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 name="Google Shape;21;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4"/>
        <p:cNvGrpSpPr/>
        <p:nvPr/>
      </p:nvGrpSpPr>
      <p:grpSpPr>
        <a:xfrm>
          <a:off x="0" y="0"/>
          <a:ext cx="0" cy="0"/>
          <a:chOff x="0" y="0"/>
          <a:chExt cx="0" cy="0"/>
        </a:xfrm>
      </p:grpSpPr>
      <p:sp>
        <p:nvSpPr>
          <p:cNvPr id="25" name="Google Shape;25;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 name="Google Shape;27;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0"/>
        <p:cNvGrpSpPr/>
        <p:nvPr/>
      </p:nvGrpSpPr>
      <p:grpSpPr>
        <a:xfrm>
          <a:off x="0" y="0"/>
          <a:ext cx="0" cy="0"/>
          <a:chOff x="0" y="0"/>
          <a:chExt cx="0" cy="0"/>
        </a:xfrm>
      </p:grpSpPr>
      <p:sp>
        <p:nvSpPr>
          <p:cNvPr id="31" name="Google Shape;31;g296b1c1565d_2_61"/>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2" name="Google Shape;32;g296b1c1565d_2_61"/>
          <p:cNvSpPr txBox="1">
            <a:spLocks noGrp="1"/>
          </p:cNvSpPr>
          <p:nvPr>
            <p:ph type="title"/>
          </p:nvPr>
        </p:nvSpPr>
        <p:spPr>
          <a:xfrm>
            <a:off x="354000" y="1644233"/>
            <a:ext cx="5393700" cy="1976400"/>
          </a:xfrm>
          <a:prstGeom prst="rect">
            <a:avLst/>
          </a:prstGeom>
          <a:noFill/>
          <a:ln>
            <a:noFill/>
          </a:ln>
        </p:spPr>
        <p:txBody>
          <a:bodyPr spcFirstLastPara="1" wrap="square" lIns="121900" tIns="121900" rIns="121900" bIns="121900" anchor="b" anchorCtr="0">
            <a:normAutofit/>
          </a:bodyPr>
          <a:lstStyle>
            <a:lvl1pPr lvl="0" algn="ctr">
              <a:lnSpc>
                <a:spcPct val="100000"/>
              </a:lnSpc>
              <a:spcBef>
                <a:spcPts val="0"/>
              </a:spcBef>
              <a:spcAft>
                <a:spcPts val="0"/>
              </a:spcAft>
              <a:buSzPts val="5600"/>
              <a:buNone/>
              <a:defRPr sz="5600"/>
            </a:lvl1pPr>
            <a:lvl2pPr lvl="1" algn="ctr">
              <a:lnSpc>
                <a:spcPct val="100000"/>
              </a:lnSpc>
              <a:spcBef>
                <a:spcPts val="0"/>
              </a:spcBef>
              <a:spcAft>
                <a:spcPts val="0"/>
              </a:spcAft>
              <a:buSzPts val="5600"/>
              <a:buNone/>
              <a:defRPr sz="5600"/>
            </a:lvl2pPr>
            <a:lvl3pPr lvl="2" algn="ctr">
              <a:lnSpc>
                <a:spcPct val="100000"/>
              </a:lnSpc>
              <a:spcBef>
                <a:spcPts val="0"/>
              </a:spcBef>
              <a:spcAft>
                <a:spcPts val="0"/>
              </a:spcAft>
              <a:buSzPts val="5600"/>
              <a:buNone/>
              <a:defRPr sz="5600"/>
            </a:lvl3pPr>
            <a:lvl4pPr lvl="3" algn="ctr">
              <a:lnSpc>
                <a:spcPct val="100000"/>
              </a:lnSpc>
              <a:spcBef>
                <a:spcPts val="0"/>
              </a:spcBef>
              <a:spcAft>
                <a:spcPts val="0"/>
              </a:spcAft>
              <a:buSzPts val="5600"/>
              <a:buNone/>
              <a:defRPr sz="5600"/>
            </a:lvl4pPr>
            <a:lvl5pPr lvl="4" algn="ctr">
              <a:lnSpc>
                <a:spcPct val="100000"/>
              </a:lnSpc>
              <a:spcBef>
                <a:spcPts val="0"/>
              </a:spcBef>
              <a:spcAft>
                <a:spcPts val="0"/>
              </a:spcAft>
              <a:buSzPts val="5600"/>
              <a:buNone/>
              <a:defRPr sz="5600"/>
            </a:lvl5pPr>
            <a:lvl6pPr lvl="5" algn="ctr">
              <a:lnSpc>
                <a:spcPct val="100000"/>
              </a:lnSpc>
              <a:spcBef>
                <a:spcPts val="0"/>
              </a:spcBef>
              <a:spcAft>
                <a:spcPts val="0"/>
              </a:spcAft>
              <a:buSzPts val="5600"/>
              <a:buNone/>
              <a:defRPr sz="5600"/>
            </a:lvl6pPr>
            <a:lvl7pPr lvl="6" algn="ctr">
              <a:lnSpc>
                <a:spcPct val="100000"/>
              </a:lnSpc>
              <a:spcBef>
                <a:spcPts val="0"/>
              </a:spcBef>
              <a:spcAft>
                <a:spcPts val="0"/>
              </a:spcAft>
              <a:buSzPts val="5600"/>
              <a:buNone/>
              <a:defRPr sz="5600"/>
            </a:lvl7pPr>
            <a:lvl8pPr lvl="7" algn="ctr">
              <a:lnSpc>
                <a:spcPct val="100000"/>
              </a:lnSpc>
              <a:spcBef>
                <a:spcPts val="0"/>
              </a:spcBef>
              <a:spcAft>
                <a:spcPts val="0"/>
              </a:spcAft>
              <a:buSzPts val="5600"/>
              <a:buNone/>
              <a:defRPr sz="5600"/>
            </a:lvl8pPr>
            <a:lvl9pPr lvl="8" algn="ctr">
              <a:lnSpc>
                <a:spcPct val="100000"/>
              </a:lnSpc>
              <a:spcBef>
                <a:spcPts val="0"/>
              </a:spcBef>
              <a:spcAft>
                <a:spcPts val="0"/>
              </a:spcAft>
              <a:buSzPts val="5600"/>
              <a:buNone/>
              <a:defRPr sz="5600"/>
            </a:lvl9pPr>
          </a:lstStyle>
          <a:p>
            <a:endParaRPr/>
          </a:p>
        </p:txBody>
      </p:sp>
      <p:sp>
        <p:nvSpPr>
          <p:cNvPr id="33" name="Google Shape;33;g296b1c1565d_2_61"/>
          <p:cNvSpPr txBox="1">
            <a:spLocks noGrp="1"/>
          </p:cNvSpPr>
          <p:nvPr>
            <p:ph type="subTitle" idx="1"/>
          </p:nvPr>
        </p:nvSpPr>
        <p:spPr>
          <a:xfrm>
            <a:off x="354000" y="3737433"/>
            <a:ext cx="5393700" cy="1646700"/>
          </a:xfrm>
          <a:prstGeom prst="rect">
            <a:avLst/>
          </a:prstGeom>
          <a:noFill/>
          <a:ln>
            <a:noFill/>
          </a:ln>
        </p:spPr>
        <p:txBody>
          <a:bodyPr spcFirstLastPara="1" wrap="square" lIns="121900" tIns="121900" rIns="121900" bIns="121900"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34" name="Google Shape;34;g296b1c1565d_2_61"/>
          <p:cNvSpPr txBox="1">
            <a:spLocks noGrp="1"/>
          </p:cNvSpPr>
          <p:nvPr>
            <p:ph type="body" idx="2"/>
          </p:nvPr>
        </p:nvSpPr>
        <p:spPr>
          <a:xfrm>
            <a:off x="6586000" y="965433"/>
            <a:ext cx="5115900" cy="4926900"/>
          </a:xfrm>
          <a:prstGeom prst="rect">
            <a:avLst/>
          </a:prstGeom>
          <a:noFill/>
          <a:ln>
            <a:noFill/>
          </a:ln>
        </p:spPr>
        <p:txBody>
          <a:bodyPr spcFirstLastPara="1" wrap="square" lIns="121900" tIns="121900" rIns="121900" bIns="121900" anchor="ctr" anchorCtr="0">
            <a:normAutofit/>
          </a:bodyPr>
          <a:lstStyle>
            <a:lvl1pPr marL="457200" lvl="0" indent="-381000" algn="l">
              <a:lnSpc>
                <a:spcPct val="115000"/>
              </a:lnSpc>
              <a:spcBef>
                <a:spcPts val="0"/>
              </a:spcBef>
              <a:spcAft>
                <a:spcPts val="0"/>
              </a:spcAft>
              <a:buSzPts val="2400"/>
              <a:buChar char="●"/>
              <a:defRPr/>
            </a:lvl1pPr>
            <a:lvl2pPr marL="914400" lvl="1" indent="-349250" algn="l">
              <a:lnSpc>
                <a:spcPct val="115000"/>
              </a:lnSpc>
              <a:spcBef>
                <a:spcPts val="0"/>
              </a:spcBef>
              <a:spcAft>
                <a:spcPts val="0"/>
              </a:spcAft>
              <a:buSzPts val="1900"/>
              <a:buChar char="○"/>
              <a:defRPr/>
            </a:lvl2pPr>
            <a:lvl3pPr marL="1371600" lvl="2" indent="-349250" algn="l">
              <a:lnSpc>
                <a:spcPct val="115000"/>
              </a:lnSpc>
              <a:spcBef>
                <a:spcPts val="0"/>
              </a:spcBef>
              <a:spcAft>
                <a:spcPts val="0"/>
              </a:spcAft>
              <a:buSzPts val="1900"/>
              <a:buChar char="■"/>
              <a:defRPr/>
            </a:lvl3pPr>
            <a:lvl4pPr marL="1828800" lvl="3" indent="-349250" algn="l">
              <a:lnSpc>
                <a:spcPct val="115000"/>
              </a:lnSpc>
              <a:spcBef>
                <a:spcPts val="0"/>
              </a:spcBef>
              <a:spcAft>
                <a:spcPts val="0"/>
              </a:spcAft>
              <a:buSzPts val="1900"/>
              <a:buChar char="●"/>
              <a:defRPr/>
            </a:lvl4pPr>
            <a:lvl5pPr marL="2286000" lvl="4" indent="-349250" algn="l">
              <a:lnSpc>
                <a:spcPct val="115000"/>
              </a:lnSpc>
              <a:spcBef>
                <a:spcPts val="0"/>
              </a:spcBef>
              <a:spcAft>
                <a:spcPts val="0"/>
              </a:spcAft>
              <a:buSzPts val="1900"/>
              <a:buChar char="○"/>
              <a:defRPr/>
            </a:lvl5pPr>
            <a:lvl6pPr marL="2743200" lvl="5" indent="-349250" algn="l">
              <a:lnSpc>
                <a:spcPct val="115000"/>
              </a:lnSpc>
              <a:spcBef>
                <a:spcPts val="0"/>
              </a:spcBef>
              <a:spcAft>
                <a:spcPts val="0"/>
              </a:spcAft>
              <a:buSzPts val="1900"/>
              <a:buChar char="■"/>
              <a:defRPr/>
            </a:lvl6pPr>
            <a:lvl7pPr marL="3200400" lvl="6" indent="-349250" algn="l">
              <a:lnSpc>
                <a:spcPct val="115000"/>
              </a:lnSpc>
              <a:spcBef>
                <a:spcPts val="0"/>
              </a:spcBef>
              <a:spcAft>
                <a:spcPts val="0"/>
              </a:spcAft>
              <a:buSzPts val="1900"/>
              <a:buChar char="●"/>
              <a:defRPr/>
            </a:lvl7pPr>
            <a:lvl8pPr marL="3657600" lvl="7" indent="-349250" algn="l">
              <a:lnSpc>
                <a:spcPct val="115000"/>
              </a:lnSpc>
              <a:spcBef>
                <a:spcPts val="0"/>
              </a:spcBef>
              <a:spcAft>
                <a:spcPts val="0"/>
              </a:spcAft>
              <a:buSzPts val="1900"/>
              <a:buChar char="○"/>
              <a:defRPr/>
            </a:lvl8pPr>
            <a:lvl9pPr marL="4114800" lvl="8" indent="-349250" algn="l">
              <a:lnSpc>
                <a:spcPct val="115000"/>
              </a:lnSpc>
              <a:spcBef>
                <a:spcPts val="0"/>
              </a:spcBef>
              <a:spcAft>
                <a:spcPts val="0"/>
              </a:spcAft>
              <a:buSzPts val="1900"/>
              <a:buChar char="■"/>
              <a:defRPr/>
            </a:lvl9pPr>
          </a:lstStyle>
          <a:p>
            <a:endParaRPr/>
          </a:p>
        </p:txBody>
      </p:sp>
      <p:sp>
        <p:nvSpPr>
          <p:cNvPr id="35" name="Google Shape;35;g296b1c1565d_2_61"/>
          <p:cNvSpPr txBox="1">
            <a:spLocks noGrp="1"/>
          </p:cNvSpPr>
          <p:nvPr>
            <p:ph type="sldNum" idx="12"/>
          </p:nvPr>
        </p:nvSpPr>
        <p:spPr>
          <a:xfrm>
            <a:off x="11296611" y="6217623"/>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6"/>
        <p:cNvGrpSpPr/>
        <p:nvPr/>
      </p:nvGrpSpPr>
      <p:grpSpPr>
        <a:xfrm>
          <a:off x="0" y="0"/>
          <a:ext cx="0" cy="0"/>
          <a:chOff x="0" y="0"/>
          <a:chExt cx="0" cy="0"/>
        </a:xfrm>
      </p:grpSpPr>
      <p:sp>
        <p:nvSpPr>
          <p:cNvPr id="37" name="Google Shape;37;p8"/>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8"/>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9" name="Google Shape;39;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2"/>
        <p:cNvGrpSpPr/>
        <p:nvPr/>
      </p:nvGrpSpPr>
      <p:grpSpPr>
        <a:xfrm>
          <a:off x="0" y="0"/>
          <a:ext cx="0" cy="0"/>
          <a:chOff x="0" y="0"/>
          <a:chExt cx="0" cy="0"/>
        </a:xfrm>
      </p:grpSpPr>
      <p:sp>
        <p:nvSpPr>
          <p:cNvPr id="43" name="Google Shape;43;p9"/>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9"/>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9"/>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9"/>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9"/>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1"/>
        <p:cNvGrpSpPr/>
        <p:nvPr/>
      </p:nvGrpSpPr>
      <p:grpSpPr>
        <a:xfrm>
          <a:off x="0" y="0"/>
          <a:ext cx="0" cy="0"/>
          <a:chOff x="0" y="0"/>
          <a:chExt cx="0" cy="0"/>
        </a:xfrm>
      </p:grpSpPr>
      <p:sp>
        <p:nvSpPr>
          <p:cNvPr id="52" name="Google Shape;52;p1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6"/>
        <p:cNvGrpSpPr/>
        <p:nvPr/>
      </p:nvGrpSpPr>
      <p:grpSpPr>
        <a:xfrm>
          <a:off x="0" y="0"/>
          <a:ext cx="0" cy="0"/>
          <a:chOff x="0" y="0"/>
          <a:chExt cx="0" cy="0"/>
        </a:xfrm>
      </p:grpSpPr>
      <p:sp>
        <p:nvSpPr>
          <p:cNvPr id="57" name="Google Shape;57;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0"/>
        <p:cNvGrpSpPr/>
        <p:nvPr/>
      </p:nvGrpSpPr>
      <p:grpSpPr>
        <a:xfrm>
          <a:off x="0" y="0"/>
          <a:ext cx="0" cy="0"/>
          <a:chOff x="0" y="0"/>
          <a:chExt cx="0" cy="0"/>
        </a:xfrm>
      </p:grpSpPr>
      <p:sp>
        <p:nvSpPr>
          <p:cNvPr id="61" name="Google Shape;61;p1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12"/>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3" name="Google Shape;63;p1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4" name="Google Shape;64;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9.jpg"/><Relationship Id="rId4" Type="http://schemas.openxmlformats.org/officeDocument/2006/relationships/image" Target="../media/image8.jp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10.jp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13.jp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17.jpg"/><Relationship Id="rId4" Type="http://schemas.openxmlformats.org/officeDocument/2006/relationships/image" Target="../media/image16.jp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20.jpg"/><Relationship Id="rId4" Type="http://schemas.openxmlformats.org/officeDocument/2006/relationships/image" Target="../media/image19.jp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21.jpg"/></Relationships>
</file>

<file path=ppt/slides/_rels/slide21.xml.rels><?xml version="1.0" encoding="UTF-8" standalone="yes"?>
<Relationships xmlns="http://schemas.openxmlformats.org/package/2006/relationships"><Relationship Id="rId3" Type="http://schemas.openxmlformats.org/officeDocument/2006/relationships/hyperlink" Target="https://www.torontojra.com/development" TargetMode="External"/><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image" Target="../media/image22.jpg"/><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hyperlink" Target="https://www.toronto.ca/explore-enjoy/festivals-events/clean-toronto-together/"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BFF1F3"/>
        </a:solidFill>
        <a:effectLst/>
      </p:bgPr>
    </p:bg>
    <p:spTree>
      <p:nvGrpSpPr>
        <p:cNvPr id="1" name="Shape 89"/>
        <p:cNvGrpSpPr/>
        <p:nvPr/>
      </p:nvGrpSpPr>
      <p:grpSpPr>
        <a:xfrm>
          <a:off x="0" y="0"/>
          <a:ext cx="0" cy="0"/>
          <a:chOff x="0" y="0"/>
          <a:chExt cx="0" cy="0"/>
        </a:xfrm>
      </p:grpSpPr>
      <p:sp>
        <p:nvSpPr>
          <p:cNvPr id="90" name="Google Shape;90;gfd6fd77fe1_0_101"/>
          <p:cNvSpPr/>
          <p:nvPr/>
        </p:nvSpPr>
        <p:spPr>
          <a:xfrm>
            <a:off x="0" y="0"/>
            <a:ext cx="12192000" cy="6858000"/>
          </a:xfrm>
          <a:prstGeom prst="rect">
            <a:avLst/>
          </a:prstGeom>
          <a:solidFill>
            <a:srgbClr val="3F3F3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1" name="Google Shape;91;gfd6fd77fe1_0_101"/>
          <p:cNvSpPr txBox="1">
            <a:spLocks noGrp="1"/>
          </p:cNvSpPr>
          <p:nvPr>
            <p:ph type="subTitle" idx="1"/>
          </p:nvPr>
        </p:nvSpPr>
        <p:spPr>
          <a:xfrm>
            <a:off x="6172775" y="1627325"/>
            <a:ext cx="5564700" cy="17895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770"/>
              <a:buNone/>
            </a:pPr>
            <a:r>
              <a:rPr lang="en-CA" sz="3409" b="1">
                <a:solidFill>
                  <a:schemeClr val="lt1"/>
                </a:solidFill>
              </a:rPr>
              <a:t>Community Building:</a:t>
            </a:r>
            <a:endParaRPr sz="3409" b="1">
              <a:solidFill>
                <a:schemeClr val="lt1"/>
              </a:solidFill>
            </a:endParaRPr>
          </a:p>
          <a:p>
            <a:pPr marL="0" lvl="0" indent="0" algn="l" rtl="0">
              <a:lnSpc>
                <a:spcPct val="100000"/>
              </a:lnSpc>
              <a:spcBef>
                <a:spcPts val="0"/>
              </a:spcBef>
              <a:spcAft>
                <a:spcPts val="0"/>
              </a:spcAft>
              <a:buClr>
                <a:schemeClr val="dk1"/>
              </a:buClr>
              <a:buSzPts val="770"/>
              <a:buFont typeface="Arial"/>
              <a:buNone/>
            </a:pPr>
            <a:r>
              <a:rPr lang="en-CA" sz="3409" b="1">
                <a:solidFill>
                  <a:schemeClr val="lt1"/>
                </a:solidFill>
              </a:rPr>
              <a:t>A look at the past year and what lies ahead for the JRA</a:t>
            </a:r>
            <a:endParaRPr sz="3209">
              <a:solidFill>
                <a:schemeClr val="lt1"/>
              </a:solidFill>
            </a:endParaRPr>
          </a:p>
        </p:txBody>
      </p:sp>
      <p:sp>
        <p:nvSpPr>
          <p:cNvPr id="92" name="Google Shape;92;gfd6fd77fe1_0_101"/>
          <p:cNvSpPr/>
          <p:nvPr/>
        </p:nvSpPr>
        <p:spPr>
          <a:xfrm flipH="1">
            <a:off x="0" y="0"/>
            <a:ext cx="6172782" cy="6858000"/>
          </a:xfrm>
          <a:custGeom>
            <a:avLst/>
            <a:gdLst/>
            <a:ahLst/>
            <a:cxnLst/>
            <a:rect l="l" t="t" r="r" b="b"/>
            <a:pathLst>
              <a:path w="6172782" h="6858000" extrusionOk="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chemeClr val="lt1">
              <a:alpha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93" name="Google Shape;93;gfd6fd77fe1_0_101"/>
          <p:cNvSpPr/>
          <p:nvPr/>
        </p:nvSpPr>
        <p:spPr>
          <a:xfrm>
            <a:off x="0" y="0"/>
            <a:ext cx="6024154" cy="6858000"/>
          </a:xfrm>
          <a:custGeom>
            <a:avLst/>
            <a:gdLst/>
            <a:ahLst/>
            <a:cxnLst/>
            <a:rect l="l" t="t" r="r" b="b"/>
            <a:pathLst>
              <a:path w="6024154" h="6858000" extrusionOk="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94" name="Google Shape;94;gfd6fd77fe1_0_101"/>
          <p:cNvPicPr preferRelativeResize="0"/>
          <p:nvPr/>
        </p:nvPicPr>
        <p:blipFill rotWithShape="1">
          <a:blip r:embed="rId3">
            <a:alphaModFix/>
          </a:blip>
          <a:srcRect/>
          <a:stretch/>
        </p:blipFill>
        <p:spPr>
          <a:xfrm>
            <a:off x="419382" y="1120717"/>
            <a:ext cx="4047846" cy="3248394"/>
          </a:xfrm>
          <a:prstGeom prst="rect">
            <a:avLst/>
          </a:prstGeom>
          <a:noFill/>
          <a:ln>
            <a:noFill/>
          </a:ln>
        </p:spPr>
      </p:pic>
      <p:sp>
        <p:nvSpPr>
          <p:cNvPr id="95" name="Google Shape;95;gfd6fd77fe1_0_101"/>
          <p:cNvSpPr txBox="1">
            <a:spLocks noGrp="1"/>
          </p:cNvSpPr>
          <p:nvPr>
            <p:ph type="subTitle" idx="1"/>
          </p:nvPr>
        </p:nvSpPr>
        <p:spPr>
          <a:xfrm>
            <a:off x="6478052" y="4052543"/>
            <a:ext cx="4645200" cy="1147800"/>
          </a:xfrm>
          <a:prstGeom prst="rect">
            <a:avLst/>
          </a:prstGeom>
          <a:noFill/>
          <a:ln>
            <a:noFill/>
          </a:ln>
        </p:spPr>
        <p:txBody>
          <a:bodyPr spcFirstLastPara="1" wrap="square" lIns="91425" tIns="45700" rIns="91425" bIns="45700" anchor="t" anchorCtr="0">
            <a:normAutofit lnSpcReduction="20000"/>
          </a:bodyPr>
          <a:lstStyle/>
          <a:p>
            <a:pPr marL="0" lvl="0" indent="0" algn="l" rtl="0">
              <a:lnSpc>
                <a:spcPct val="90000"/>
              </a:lnSpc>
              <a:spcBef>
                <a:spcPts val="0"/>
              </a:spcBef>
              <a:spcAft>
                <a:spcPts val="0"/>
              </a:spcAft>
              <a:buClr>
                <a:schemeClr val="lt1"/>
              </a:buClr>
              <a:buSzPts val="2000"/>
              <a:buNone/>
            </a:pPr>
            <a:r>
              <a:rPr lang="en-CA" sz="2000">
                <a:solidFill>
                  <a:schemeClr val="lt1"/>
                </a:solidFill>
              </a:rPr>
              <a:t>Junction Residents Association</a:t>
            </a:r>
            <a:endParaRPr/>
          </a:p>
          <a:p>
            <a:pPr marL="0" lvl="0" indent="0" algn="l" rtl="0">
              <a:lnSpc>
                <a:spcPct val="90000"/>
              </a:lnSpc>
              <a:spcBef>
                <a:spcPts val="1000"/>
              </a:spcBef>
              <a:spcAft>
                <a:spcPts val="0"/>
              </a:spcAft>
              <a:buClr>
                <a:schemeClr val="lt1"/>
              </a:buClr>
              <a:buSzPts val="2000"/>
              <a:buNone/>
            </a:pPr>
            <a:r>
              <a:rPr lang="en-CA" sz="2000">
                <a:solidFill>
                  <a:schemeClr val="lt1"/>
                </a:solidFill>
              </a:rPr>
              <a:t>Annual General Meeting</a:t>
            </a:r>
            <a:endParaRPr/>
          </a:p>
          <a:p>
            <a:pPr marL="0" lvl="0" indent="0" algn="l" rtl="0">
              <a:lnSpc>
                <a:spcPct val="90000"/>
              </a:lnSpc>
              <a:spcBef>
                <a:spcPts val="1000"/>
              </a:spcBef>
              <a:spcAft>
                <a:spcPts val="0"/>
              </a:spcAft>
              <a:buClr>
                <a:schemeClr val="lt1"/>
              </a:buClr>
              <a:buSzPts val="2000"/>
              <a:buNone/>
            </a:pPr>
            <a:r>
              <a:rPr lang="en-CA" sz="2000">
                <a:solidFill>
                  <a:schemeClr val="lt1"/>
                </a:solidFill>
              </a:rPr>
              <a:t>November 2024</a:t>
            </a:r>
            <a:endParaRPr sz="2000">
              <a:solidFill>
                <a:schemeClr val="lt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gfbeaf674e9_0_81"/>
          <p:cNvSpPr txBox="1">
            <a:spLocks noGrp="1"/>
          </p:cNvSpPr>
          <p:nvPr>
            <p:ph type="title"/>
          </p:nvPr>
        </p:nvSpPr>
        <p:spPr>
          <a:xfrm>
            <a:off x="1200225" y="379850"/>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CA"/>
              <a:t>Winter 2023</a:t>
            </a:r>
            <a:endParaRPr/>
          </a:p>
        </p:txBody>
      </p:sp>
      <p:sp>
        <p:nvSpPr>
          <p:cNvPr id="168" name="Google Shape;168;gfbeaf674e9_0_81"/>
          <p:cNvSpPr txBox="1">
            <a:spLocks noGrp="1"/>
          </p:cNvSpPr>
          <p:nvPr>
            <p:ph type="body" idx="1"/>
          </p:nvPr>
        </p:nvSpPr>
        <p:spPr>
          <a:xfrm>
            <a:off x="1200225" y="1423600"/>
            <a:ext cx="7471800" cy="4352700"/>
          </a:xfrm>
          <a:prstGeom prst="rect">
            <a:avLst/>
          </a:prstGeom>
          <a:solidFill>
            <a:srgbClr val="BFF1F3"/>
          </a:solidFill>
          <a:ln>
            <a:noFill/>
          </a:ln>
        </p:spPr>
        <p:txBody>
          <a:bodyPr spcFirstLastPara="1" wrap="square" lIns="91425" tIns="45700" rIns="91425" bIns="45700" anchor="t" anchorCtr="0">
            <a:normAutofit fontScale="55000" lnSpcReduction="20000"/>
          </a:bodyPr>
          <a:lstStyle/>
          <a:p>
            <a:pPr marL="0" lvl="1" indent="0" algn="l" rtl="0">
              <a:lnSpc>
                <a:spcPct val="90000"/>
              </a:lnSpc>
              <a:spcBef>
                <a:spcPts val="0"/>
              </a:spcBef>
              <a:spcAft>
                <a:spcPts val="0"/>
              </a:spcAft>
              <a:buSzPct val="82843"/>
              <a:buNone/>
            </a:pPr>
            <a:endParaRPr sz="3379"/>
          </a:p>
          <a:p>
            <a:pPr marL="457200" lvl="0" indent="0" algn="l" rtl="0">
              <a:lnSpc>
                <a:spcPct val="90000"/>
              </a:lnSpc>
              <a:spcBef>
                <a:spcPts val="0"/>
              </a:spcBef>
              <a:spcAft>
                <a:spcPts val="0"/>
              </a:spcAft>
              <a:buNone/>
            </a:pPr>
            <a:r>
              <a:rPr lang="en-CA" sz="3679" b="1"/>
              <a:t>Joy in the Junction - held on December 9th</a:t>
            </a:r>
            <a:endParaRPr sz="3679" b="1"/>
          </a:p>
          <a:p>
            <a:pPr marL="228600" lvl="0" indent="-179319" algn="l" rtl="0">
              <a:lnSpc>
                <a:spcPct val="90000"/>
              </a:lnSpc>
              <a:spcBef>
                <a:spcPts val="0"/>
              </a:spcBef>
              <a:spcAft>
                <a:spcPts val="0"/>
              </a:spcAft>
              <a:buSzPct val="100000"/>
              <a:buChar char="•"/>
            </a:pPr>
            <a:r>
              <a:rPr lang="en-CA" sz="3679"/>
              <a:t>The JRA hosted 2 sing-a-long sites at Baa Baazaar &amp; the St. John’s Gazebo.</a:t>
            </a:r>
            <a:endParaRPr sz="3679"/>
          </a:p>
          <a:p>
            <a:pPr marL="228600" lvl="0" indent="-179319" algn="l" rtl="0">
              <a:lnSpc>
                <a:spcPct val="90000"/>
              </a:lnSpc>
              <a:spcBef>
                <a:spcPts val="0"/>
              </a:spcBef>
              <a:spcAft>
                <a:spcPts val="0"/>
              </a:spcAft>
              <a:buSzPct val="100000"/>
              <a:buChar char="•"/>
            </a:pPr>
            <a:r>
              <a:rPr lang="en-CA" sz="3679"/>
              <a:t>Donations were collected for a number of local charities through the JRA Charity Village account.</a:t>
            </a:r>
            <a:endParaRPr sz="3679"/>
          </a:p>
          <a:p>
            <a:pPr marL="228600" lvl="0" indent="-179319" algn="l" rtl="0">
              <a:lnSpc>
                <a:spcPct val="90000"/>
              </a:lnSpc>
              <a:spcBef>
                <a:spcPts val="0"/>
              </a:spcBef>
              <a:spcAft>
                <a:spcPts val="0"/>
              </a:spcAft>
              <a:buSzPct val="100000"/>
              <a:buChar char="•"/>
            </a:pPr>
            <a:endParaRPr sz="3679"/>
          </a:p>
          <a:p>
            <a:pPr marL="228600" lvl="0" indent="-179319" algn="l" rtl="0">
              <a:lnSpc>
                <a:spcPct val="90000"/>
              </a:lnSpc>
              <a:spcBef>
                <a:spcPts val="0"/>
              </a:spcBef>
              <a:spcAft>
                <a:spcPts val="0"/>
              </a:spcAft>
              <a:buSzPct val="100000"/>
              <a:buChar char="•"/>
            </a:pPr>
            <a:r>
              <a:rPr lang="en-CA" sz="3679"/>
              <a:t>Gift cards collected were donated to: </a:t>
            </a:r>
            <a:endParaRPr sz="3679"/>
          </a:p>
          <a:p>
            <a:pPr marL="914400" lvl="1" indent="-343149" algn="l" rtl="0">
              <a:lnSpc>
                <a:spcPct val="90000"/>
              </a:lnSpc>
              <a:spcBef>
                <a:spcPts val="0"/>
              </a:spcBef>
              <a:spcAft>
                <a:spcPts val="0"/>
              </a:spcAft>
              <a:buSzPct val="89130"/>
              <a:buChar char="•"/>
            </a:pPr>
            <a:r>
              <a:rPr lang="en-CA" sz="3679"/>
              <a:t>The Sharing Place </a:t>
            </a:r>
            <a:endParaRPr sz="3679"/>
          </a:p>
          <a:p>
            <a:pPr marL="914400" lvl="1" indent="-343149" algn="l" rtl="0">
              <a:lnSpc>
                <a:spcPct val="90000"/>
              </a:lnSpc>
              <a:spcBef>
                <a:spcPts val="0"/>
              </a:spcBef>
              <a:spcAft>
                <a:spcPts val="0"/>
              </a:spcAft>
              <a:buSzPct val="89130"/>
              <a:buChar char="•"/>
            </a:pPr>
            <a:r>
              <a:rPr lang="en-CA" sz="3679"/>
              <a:t>Junction Place and </a:t>
            </a:r>
            <a:endParaRPr sz="3679"/>
          </a:p>
          <a:p>
            <a:pPr marL="914400" lvl="1" indent="-343149" algn="l" rtl="0">
              <a:lnSpc>
                <a:spcPct val="90000"/>
              </a:lnSpc>
              <a:spcBef>
                <a:spcPts val="0"/>
              </a:spcBef>
              <a:spcAft>
                <a:spcPts val="0"/>
              </a:spcAft>
              <a:buSzPct val="89130"/>
              <a:buChar char="•"/>
            </a:pPr>
            <a:r>
              <a:rPr lang="en-CA" sz="3679"/>
              <a:t>Four Villages Community Health Centre</a:t>
            </a:r>
            <a:endParaRPr sz="3679"/>
          </a:p>
          <a:p>
            <a:pPr marL="914400" lvl="1" indent="-357119" algn="l" rtl="0">
              <a:lnSpc>
                <a:spcPct val="90000"/>
              </a:lnSpc>
              <a:spcBef>
                <a:spcPts val="0"/>
              </a:spcBef>
              <a:spcAft>
                <a:spcPts val="0"/>
              </a:spcAft>
              <a:buSzPct val="100000"/>
              <a:buChar char="•"/>
            </a:pPr>
            <a:endParaRPr sz="3679"/>
          </a:p>
          <a:p>
            <a:pPr marL="457200" lvl="0" indent="0" algn="l" rtl="0">
              <a:spcBef>
                <a:spcPts val="0"/>
              </a:spcBef>
              <a:spcAft>
                <a:spcPts val="0"/>
              </a:spcAft>
              <a:buNone/>
            </a:pPr>
            <a:r>
              <a:rPr lang="en-CA" sz="3679" b="1"/>
              <a:t>Function in the Junction - held on November 23rd</a:t>
            </a:r>
            <a:endParaRPr sz="3679"/>
          </a:p>
          <a:p>
            <a:pPr marL="457200" lvl="0" indent="-357119" algn="l" rtl="0">
              <a:lnSpc>
                <a:spcPct val="90000"/>
              </a:lnSpc>
              <a:spcBef>
                <a:spcPts val="0"/>
              </a:spcBef>
              <a:spcAft>
                <a:spcPts val="0"/>
              </a:spcAft>
              <a:buSzPct val="100000"/>
              <a:buChar char="•"/>
            </a:pPr>
            <a:r>
              <a:rPr lang="en-CA" sz="3679"/>
              <a:t>The JRA hosted a new version of the Function in the Junction as our main fundraiser. </a:t>
            </a:r>
            <a:endParaRPr sz="3679"/>
          </a:p>
          <a:p>
            <a:pPr marL="457200" lvl="0" indent="-357119" algn="l" rtl="0">
              <a:lnSpc>
                <a:spcPct val="90000"/>
              </a:lnSpc>
              <a:spcBef>
                <a:spcPts val="0"/>
              </a:spcBef>
              <a:spcAft>
                <a:spcPts val="0"/>
              </a:spcAft>
              <a:buSzPct val="100000"/>
              <a:buChar char="•"/>
            </a:pPr>
            <a:r>
              <a:rPr lang="en-CA" sz="3679"/>
              <a:t>The event was a huge success, raising almost $9000 and with over 150 people in attendance.</a:t>
            </a:r>
            <a:endParaRPr sz="3679"/>
          </a:p>
          <a:p>
            <a:pPr marL="0" lvl="0" indent="0" algn="l" rtl="0">
              <a:lnSpc>
                <a:spcPct val="90000"/>
              </a:lnSpc>
              <a:spcBef>
                <a:spcPts val="0"/>
              </a:spcBef>
              <a:spcAft>
                <a:spcPts val="0"/>
              </a:spcAft>
              <a:buNone/>
            </a:pPr>
            <a:endParaRPr sz="2500"/>
          </a:p>
          <a:p>
            <a:pPr marL="520700" lvl="1" indent="0" algn="l" rtl="0">
              <a:lnSpc>
                <a:spcPct val="90000"/>
              </a:lnSpc>
              <a:spcBef>
                <a:spcPts val="0"/>
              </a:spcBef>
              <a:spcAft>
                <a:spcPts val="0"/>
              </a:spcAft>
              <a:buSzPct val="72000"/>
              <a:buNone/>
            </a:pPr>
            <a:endParaRPr sz="2500"/>
          </a:p>
          <a:p>
            <a:pPr marL="0" lvl="0" indent="0" algn="l" rtl="0">
              <a:lnSpc>
                <a:spcPct val="90000"/>
              </a:lnSpc>
              <a:spcBef>
                <a:spcPts val="0"/>
              </a:spcBef>
              <a:spcAft>
                <a:spcPts val="0"/>
              </a:spcAft>
              <a:buNone/>
            </a:pPr>
            <a:endParaRPr sz="2500"/>
          </a:p>
        </p:txBody>
      </p:sp>
      <p:pic>
        <p:nvPicPr>
          <p:cNvPr id="169" name="Google Shape;169;gfbeaf674e9_0_81"/>
          <p:cNvPicPr preferRelativeResize="0"/>
          <p:nvPr/>
        </p:nvPicPr>
        <p:blipFill rotWithShape="1">
          <a:blip r:embed="rId3">
            <a:alphaModFix/>
          </a:blip>
          <a:srcRect/>
          <a:stretch/>
        </p:blipFill>
        <p:spPr>
          <a:xfrm>
            <a:off x="0" y="5533900"/>
            <a:ext cx="1530388" cy="1228725"/>
          </a:xfrm>
          <a:prstGeom prst="rect">
            <a:avLst/>
          </a:prstGeom>
          <a:noFill/>
          <a:ln>
            <a:noFill/>
          </a:ln>
        </p:spPr>
      </p:pic>
      <p:pic>
        <p:nvPicPr>
          <p:cNvPr id="170" name="Google Shape;170;gfbeaf674e9_0_81"/>
          <p:cNvPicPr preferRelativeResize="0"/>
          <p:nvPr/>
        </p:nvPicPr>
        <p:blipFill rotWithShape="1">
          <a:blip r:embed="rId4">
            <a:alphaModFix/>
          </a:blip>
          <a:srcRect/>
          <a:stretch/>
        </p:blipFill>
        <p:spPr>
          <a:xfrm>
            <a:off x="8802738" y="1151863"/>
            <a:ext cx="3215176" cy="2411382"/>
          </a:xfrm>
          <a:prstGeom prst="rect">
            <a:avLst/>
          </a:prstGeom>
          <a:noFill/>
          <a:ln>
            <a:noFill/>
          </a:ln>
        </p:spPr>
      </p:pic>
      <p:pic>
        <p:nvPicPr>
          <p:cNvPr id="171" name="Google Shape;171;gfbeaf674e9_0_81"/>
          <p:cNvPicPr preferRelativeResize="0"/>
          <p:nvPr/>
        </p:nvPicPr>
        <p:blipFill rotWithShape="1">
          <a:blip r:embed="rId5">
            <a:alphaModFix/>
          </a:blip>
          <a:srcRect t="2280" b="2280"/>
          <a:stretch/>
        </p:blipFill>
        <p:spPr>
          <a:xfrm>
            <a:off x="8737375" y="4360850"/>
            <a:ext cx="3345900" cy="215295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gfbeaf674e9_0_165"/>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CA"/>
              <a:t> Spring 2024</a:t>
            </a:r>
            <a:endParaRPr/>
          </a:p>
        </p:txBody>
      </p:sp>
      <p:sp>
        <p:nvSpPr>
          <p:cNvPr id="177" name="Google Shape;177;gfbeaf674e9_0_165"/>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a:p>
            <a:pPr marL="228600" lvl="0" indent="0" algn="l" rtl="0">
              <a:lnSpc>
                <a:spcPct val="90000"/>
              </a:lnSpc>
              <a:spcBef>
                <a:spcPts val="0"/>
              </a:spcBef>
              <a:spcAft>
                <a:spcPts val="0"/>
              </a:spcAft>
              <a:buSzPts val="1800"/>
              <a:buNone/>
            </a:pPr>
            <a:endParaRPr/>
          </a:p>
        </p:txBody>
      </p:sp>
      <p:pic>
        <p:nvPicPr>
          <p:cNvPr id="178" name="Google Shape;178;gfbeaf674e9_0_165"/>
          <p:cNvPicPr preferRelativeResize="0"/>
          <p:nvPr/>
        </p:nvPicPr>
        <p:blipFill rotWithShape="1">
          <a:blip r:embed="rId3">
            <a:alphaModFix/>
          </a:blip>
          <a:srcRect/>
          <a:stretch/>
        </p:blipFill>
        <p:spPr>
          <a:xfrm>
            <a:off x="140677" y="5258161"/>
            <a:ext cx="1793272" cy="1439790"/>
          </a:xfrm>
          <a:prstGeom prst="rect">
            <a:avLst/>
          </a:prstGeom>
          <a:noFill/>
          <a:ln>
            <a:noFill/>
          </a:ln>
        </p:spPr>
      </p:pic>
      <p:sp>
        <p:nvSpPr>
          <p:cNvPr id="179" name="Google Shape;179;gfbeaf674e9_0_165"/>
          <p:cNvSpPr txBox="1"/>
          <p:nvPr/>
        </p:nvSpPr>
        <p:spPr>
          <a:xfrm>
            <a:off x="480775" y="1635600"/>
            <a:ext cx="6322800" cy="3586800"/>
          </a:xfrm>
          <a:prstGeom prst="rect">
            <a:avLst/>
          </a:prstGeom>
          <a:solidFill>
            <a:srgbClr val="BFF1F3"/>
          </a:solidFill>
          <a:ln>
            <a:noFill/>
          </a:ln>
        </p:spPr>
        <p:txBody>
          <a:bodyPr spcFirstLastPara="1" wrap="square" lIns="91425" tIns="45700" rIns="91425" bIns="45700" anchor="t" anchorCtr="0">
            <a:spAutoFit/>
          </a:bodyPr>
          <a:lstStyle/>
          <a:p>
            <a:pPr marL="0" lvl="0" indent="0" algn="ctr" rtl="0">
              <a:lnSpc>
                <a:spcPct val="90000"/>
              </a:lnSpc>
              <a:spcBef>
                <a:spcPts val="1000"/>
              </a:spcBef>
              <a:spcAft>
                <a:spcPts val="0"/>
              </a:spcAft>
              <a:buNone/>
            </a:pPr>
            <a:r>
              <a:rPr lang="en-CA" sz="1900" b="1">
                <a:solidFill>
                  <a:schemeClr val="dk1"/>
                </a:solidFill>
                <a:latin typeface="Calibri"/>
                <a:ea typeface="Calibri"/>
                <a:cs typeface="Calibri"/>
                <a:sym typeface="Calibri"/>
              </a:rPr>
              <a:t>Food Drives in Support of Daily Bread Food Bank</a:t>
            </a:r>
            <a:br>
              <a:rPr lang="en-CA" sz="1600" b="1">
                <a:solidFill>
                  <a:schemeClr val="dk1"/>
                </a:solidFill>
                <a:latin typeface="Calibri"/>
                <a:ea typeface="Calibri"/>
                <a:cs typeface="Calibri"/>
                <a:sym typeface="Calibri"/>
              </a:rPr>
            </a:br>
            <a:br>
              <a:rPr lang="en-CA" sz="1600" b="1">
                <a:solidFill>
                  <a:schemeClr val="dk1"/>
                </a:solidFill>
                <a:latin typeface="Calibri"/>
                <a:ea typeface="Calibri"/>
                <a:cs typeface="Calibri"/>
                <a:sym typeface="Calibri"/>
              </a:rPr>
            </a:br>
            <a:r>
              <a:rPr lang="en-CA" sz="1600">
                <a:solidFill>
                  <a:schemeClr val="dk1"/>
                </a:solidFill>
                <a:latin typeface="Calibri"/>
                <a:ea typeface="Calibri"/>
                <a:cs typeface="Calibri"/>
                <a:sym typeface="Calibri"/>
              </a:rPr>
              <a:t>We hosted two community food drives this year around Easter and Thanksgiving weekends. Both were a huge success. </a:t>
            </a:r>
            <a:br>
              <a:rPr lang="en-CA" sz="1600">
                <a:solidFill>
                  <a:schemeClr val="dk1"/>
                </a:solidFill>
                <a:latin typeface="Calibri"/>
                <a:ea typeface="Calibri"/>
                <a:cs typeface="Calibri"/>
                <a:sym typeface="Calibri"/>
              </a:rPr>
            </a:br>
            <a:br>
              <a:rPr lang="en-CA" sz="1600">
                <a:solidFill>
                  <a:schemeClr val="dk1"/>
                </a:solidFill>
                <a:latin typeface="Calibri"/>
                <a:ea typeface="Calibri"/>
                <a:cs typeface="Calibri"/>
                <a:sym typeface="Calibri"/>
              </a:rPr>
            </a:br>
            <a:r>
              <a:rPr lang="en-CA" sz="1600">
                <a:solidFill>
                  <a:schemeClr val="dk1"/>
                </a:solidFill>
                <a:latin typeface="Calibri"/>
                <a:ea typeface="Calibri"/>
                <a:cs typeface="Calibri"/>
                <a:sym typeface="Calibri"/>
              </a:rPr>
              <a:t>In April 2024 we collected over 13,000lbs of food and </a:t>
            </a:r>
            <a:br>
              <a:rPr lang="en-CA" sz="1600">
                <a:solidFill>
                  <a:schemeClr val="dk1"/>
                </a:solidFill>
                <a:latin typeface="Calibri"/>
                <a:ea typeface="Calibri"/>
                <a:cs typeface="Calibri"/>
                <a:sym typeface="Calibri"/>
              </a:rPr>
            </a:br>
            <a:r>
              <a:rPr lang="en-CA" sz="1600">
                <a:solidFill>
                  <a:schemeClr val="dk1"/>
                </a:solidFill>
                <a:latin typeface="Calibri"/>
                <a:ea typeface="Calibri"/>
                <a:cs typeface="Calibri"/>
                <a:sym typeface="Calibri"/>
              </a:rPr>
              <a:t>$1500 in cash donations</a:t>
            </a:r>
            <a:br>
              <a:rPr lang="en-CA" sz="1600">
                <a:solidFill>
                  <a:schemeClr val="dk1"/>
                </a:solidFill>
                <a:latin typeface="Calibri"/>
                <a:ea typeface="Calibri"/>
                <a:cs typeface="Calibri"/>
                <a:sym typeface="Calibri"/>
              </a:rPr>
            </a:br>
            <a:br>
              <a:rPr lang="en-CA" sz="1600">
                <a:solidFill>
                  <a:schemeClr val="dk1"/>
                </a:solidFill>
                <a:latin typeface="Calibri"/>
                <a:ea typeface="Calibri"/>
                <a:cs typeface="Calibri"/>
                <a:sym typeface="Calibri"/>
              </a:rPr>
            </a:br>
            <a:r>
              <a:rPr lang="en-CA" sz="1600">
                <a:solidFill>
                  <a:schemeClr val="dk1"/>
                </a:solidFill>
                <a:latin typeface="Calibri"/>
                <a:ea typeface="Calibri"/>
                <a:cs typeface="Calibri"/>
                <a:sym typeface="Calibri"/>
              </a:rPr>
              <a:t>In October 2024 we collected over 17,000lbs of food and </a:t>
            </a:r>
            <a:br>
              <a:rPr lang="en-CA" sz="1600">
                <a:solidFill>
                  <a:schemeClr val="dk1"/>
                </a:solidFill>
                <a:latin typeface="Calibri"/>
                <a:ea typeface="Calibri"/>
                <a:cs typeface="Calibri"/>
                <a:sym typeface="Calibri"/>
              </a:rPr>
            </a:br>
            <a:r>
              <a:rPr lang="en-CA" sz="1600">
                <a:solidFill>
                  <a:schemeClr val="dk1"/>
                </a:solidFill>
                <a:latin typeface="Calibri"/>
                <a:ea typeface="Calibri"/>
                <a:cs typeface="Calibri"/>
                <a:sym typeface="Calibri"/>
              </a:rPr>
              <a:t>$2000 in cash donations</a:t>
            </a:r>
            <a:endParaRPr sz="1600">
              <a:latin typeface="Calibri"/>
              <a:ea typeface="Calibri"/>
              <a:cs typeface="Calibri"/>
              <a:sym typeface="Calibri"/>
            </a:endParaRPr>
          </a:p>
          <a:p>
            <a:pPr marL="457200" lvl="0" indent="0" algn="ctr" rtl="0">
              <a:lnSpc>
                <a:spcPct val="90000"/>
              </a:lnSpc>
              <a:spcBef>
                <a:spcPts val="1000"/>
              </a:spcBef>
              <a:spcAft>
                <a:spcPts val="0"/>
              </a:spcAft>
              <a:buNone/>
            </a:pPr>
            <a:r>
              <a:rPr lang="en-CA" sz="1600">
                <a:latin typeface="Calibri"/>
                <a:ea typeface="Calibri"/>
                <a:cs typeface="Calibri"/>
                <a:sym typeface="Calibri"/>
              </a:rPr>
              <a:t>This event is made possible by our many community champions and the dedicated volunteers on the Community Engagement Committee</a:t>
            </a:r>
            <a:br>
              <a:rPr lang="en-CA" sz="1600">
                <a:latin typeface="Calibri"/>
                <a:ea typeface="Calibri"/>
                <a:cs typeface="Calibri"/>
                <a:sym typeface="Calibri"/>
              </a:rPr>
            </a:br>
            <a:br>
              <a:rPr lang="en-CA" sz="1600">
                <a:latin typeface="Calibri"/>
                <a:ea typeface="Calibri"/>
                <a:cs typeface="Calibri"/>
                <a:sym typeface="Calibri"/>
              </a:rPr>
            </a:br>
            <a:r>
              <a:rPr lang="en-CA" sz="1600">
                <a:latin typeface="Calibri"/>
                <a:ea typeface="Calibri"/>
                <a:cs typeface="Calibri"/>
                <a:sym typeface="Calibri"/>
              </a:rPr>
              <a:t>Through this initiative the JRA has the opportunity to take part in the DBFB community food sorts bi-annually</a:t>
            </a:r>
            <a:endParaRPr sz="2200" b="0" i="0" u="none" strike="noStrike" cap="none">
              <a:solidFill>
                <a:srgbClr val="000000"/>
              </a:solidFill>
              <a:latin typeface="Arial"/>
              <a:ea typeface="Arial"/>
              <a:cs typeface="Arial"/>
              <a:sym typeface="Arial"/>
            </a:endParaRPr>
          </a:p>
        </p:txBody>
      </p:sp>
      <p:pic>
        <p:nvPicPr>
          <p:cNvPr id="180" name="Google Shape;180;gfbeaf674e9_0_165"/>
          <p:cNvPicPr preferRelativeResize="0"/>
          <p:nvPr/>
        </p:nvPicPr>
        <p:blipFill rotWithShape="1">
          <a:blip r:embed="rId4">
            <a:alphaModFix/>
          </a:blip>
          <a:srcRect/>
          <a:stretch/>
        </p:blipFill>
        <p:spPr>
          <a:xfrm>
            <a:off x="7138749" y="131425"/>
            <a:ext cx="3740150" cy="2805101"/>
          </a:xfrm>
          <a:prstGeom prst="rect">
            <a:avLst/>
          </a:prstGeom>
          <a:noFill/>
          <a:ln>
            <a:noFill/>
          </a:ln>
        </p:spPr>
      </p:pic>
      <p:pic>
        <p:nvPicPr>
          <p:cNvPr id="181" name="Google Shape;181;gfbeaf674e9_0_165"/>
          <p:cNvPicPr preferRelativeResize="0"/>
          <p:nvPr/>
        </p:nvPicPr>
        <p:blipFill>
          <a:blip r:embed="rId5">
            <a:alphaModFix/>
          </a:blip>
          <a:stretch>
            <a:fillRect/>
          </a:stretch>
        </p:blipFill>
        <p:spPr>
          <a:xfrm>
            <a:off x="9878025" y="1961000"/>
            <a:ext cx="2174275" cy="3261399"/>
          </a:xfrm>
          <a:prstGeom prst="rect">
            <a:avLst/>
          </a:prstGeom>
          <a:noFill/>
          <a:ln>
            <a:noFill/>
          </a:ln>
        </p:spPr>
      </p:pic>
      <p:pic>
        <p:nvPicPr>
          <p:cNvPr id="182" name="Google Shape;182;gfbeaf674e9_0_165"/>
          <p:cNvPicPr preferRelativeResize="0"/>
          <p:nvPr/>
        </p:nvPicPr>
        <p:blipFill>
          <a:blip r:embed="rId6">
            <a:alphaModFix/>
          </a:blip>
          <a:stretch>
            <a:fillRect/>
          </a:stretch>
        </p:blipFill>
        <p:spPr>
          <a:xfrm>
            <a:off x="7197700" y="4094250"/>
            <a:ext cx="3251226" cy="24384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gfbeaf674e9_0_248"/>
          <p:cNvSpPr txBox="1">
            <a:spLocks noGrp="1"/>
          </p:cNvSpPr>
          <p:nvPr>
            <p:ph type="title"/>
          </p:nvPr>
        </p:nvSpPr>
        <p:spPr>
          <a:xfrm>
            <a:off x="838200" y="350400"/>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CA"/>
              <a:t> Summer 2024</a:t>
            </a:r>
            <a:endParaRPr/>
          </a:p>
        </p:txBody>
      </p:sp>
      <p:sp>
        <p:nvSpPr>
          <p:cNvPr id="188" name="Google Shape;188;gfbeaf674e9_0_248"/>
          <p:cNvSpPr txBox="1">
            <a:spLocks noGrp="1"/>
          </p:cNvSpPr>
          <p:nvPr>
            <p:ph type="body" idx="1"/>
          </p:nvPr>
        </p:nvSpPr>
        <p:spPr>
          <a:xfrm>
            <a:off x="838200" y="1526650"/>
            <a:ext cx="6045900" cy="1944600"/>
          </a:xfrm>
          <a:prstGeom prst="rect">
            <a:avLst/>
          </a:prstGeom>
          <a:solidFill>
            <a:srgbClr val="BFF1F3"/>
          </a:solidFill>
          <a:ln>
            <a:noFill/>
          </a:ln>
        </p:spPr>
        <p:txBody>
          <a:bodyPr spcFirstLastPara="1" wrap="square" lIns="91425" tIns="45700" rIns="91425" bIns="45700" anchor="t" anchorCtr="0">
            <a:normAutofit fontScale="85000" lnSpcReduction="20000"/>
          </a:bodyPr>
          <a:lstStyle/>
          <a:p>
            <a:pPr marL="457200" lvl="0" indent="0" algn="l" rtl="0">
              <a:lnSpc>
                <a:spcPct val="90000"/>
              </a:lnSpc>
              <a:spcBef>
                <a:spcPts val="0"/>
              </a:spcBef>
              <a:spcAft>
                <a:spcPts val="0"/>
              </a:spcAft>
              <a:buSzPct val="64285"/>
              <a:buNone/>
            </a:pPr>
            <a:endParaRPr/>
          </a:p>
          <a:p>
            <a:pPr marL="457200" lvl="0" indent="0" algn="l" rtl="0">
              <a:lnSpc>
                <a:spcPct val="90000"/>
              </a:lnSpc>
              <a:spcBef>
                <a:spcPts val="0"/>
              </a:spcBef>
              <a:spcAft>
                <a:spcPts val="0"/>
              </a:spcAft>
              <a:buSzPct val="64285"/>
              <a:buNone/>
            </a:pPr>
            <a:endParaRPr/>
          </a:p>
          <a:p>
            <a:pPr marL="457200" lvl="0" indent="-421957" algn="l" rtl="0">
              <a:lnSpc>
                <a:spcPct val="90000"/>
              </a:lnSpc>
              <a:spcBef>
                <a:spcPts val="0"/>
              </a:spcBef>
              <a:spcAft>
                <a:spcPts val="0"/>
              </a:spcAft>
              <a:buSzPct val="100000"/>
              <a:buChar char="•"/>
            </a:pPr>
            <a:r>
              <a:rPr lang="en-CA" sz="3700"/>
              <a:t>3nd Annual JRA SummerFest (formerly Community Fun Day) on June 22nd.</a:t>
            </a:r>
            <a:endParaRPr sz="3700"/>
          </a:p>
          <a:p>
            <a:pPr marL="457200" lvl="0" indent="0" algn="l" rtl="0">
              <a:lnSpc>
                <a:spcPct val="90000"/>
              </a:lnSpc>
              <a:spcBef>
                <a:spcPts val="0"/>
              </a:spcBef>
              <a:spcAft>
                <a:spcPts val="0"/>
              </a:spcAft>
              <a:buSzPct val="64285"/>
              <a:buNone/>
            </a:pPr>
            <a:endParaRPr/>
          </a:p>
        </p:txBody>
      </p:sp>
      <p:pic>
        <p:nvPicPr>
          <p:cNvPr id="189" name="Google Shape;189;gfbeaf674e9_0_248"/>
          <p:cNvPicPr preferRelativeResize="0"/>
          <p:nvPr/>
        </p:nvPicPr>
        <p:blipFill rotWithShape="1">
          <a:blip r:embed="rId3">
            <a:alphaModFix/>
          </a:blip>
          <a:srcRect/>
          <a:stretch/>
        </p:blipFill>
        <p:spPr>
          <a:xfrm>
            <a:off x="140677" y="5258161"/>
            <a:ext cx="1793272" cy="1439790"/>
          </a:xfrm>
          <a:prstGeom prst="rect">
            <a:avLst/>
          </a:prstGeom>
          <a:noFill/>
          <a:ln>
            <a:noFill/>
          </a:ln>
        </p:spPr>
      </p:pic>
      <p:pic>
        <p:nvPicPr>
          <p:cNvPr id="190" name="Google Shape;190;gfbeaf674e9_0_248"/>
          <p:cNvPicPr preferRelativeResize="0"/>
          <p:nvPr/>
        </p:nvPicPr>
        <p:blipFill rotWithShape="1">
          <a:blip r:embed="rId4">
            <a:alphaModFix/>
          </a:blip>
          <a:srcRect l="9" r="19"/>
          <a:stretch/>
        </p:blipFill>
        <p:spPr>
          <a:xfrm>
            <a:off x="7234800" y="241300"/>
            <a:ext cx="4552847" cy="3035252"/>
          </a:xfrm>
          <a:prstGeom prst="rect">
            <a:avLst/>
          </a:prstGeom>
          <a:noFill/>
          <a:ln>
            <a:noFill/>
          </a:ln>
        </p:spPr>
      </p:pic>
      <p:pic>
        <p:nvPicPr>
          <p:cNvPr id="191" name="Google Shape;191;gfbeaf674e9_0_248"/>
          <p:cNvPicPr preferRelativeResize="0"/>
          <p:nvPr/>
        </p:nvPicPr>
        <p:blipFill rotWithShape="1">
          <a:blip r:embed="rId5">
            <a:alphaModFix/>
          </a:blip>
          <a:srcRect l="9" r="9"/>
          <a:stretch/>
        </p:blipFill>
        <p:spPr>
          <a:xfrm>
            <a:off x="2331250" y="3662708"/>
            <a:ext cx="4552847" cy="3035241"/>
          </a:xfrm>
          <a:prstGeom prst="rect">
            <a:avLst/>
          </a:prstGeom>
          <a:noFill/>
          <a:ln>
            <a:noFill/>
          </a:ln>
        </p:spPr>
      </p:pic>
      <p:pic>
        <p:nvPicPr>
          <p:cNvPr id="192" name="Google Shape;192;gfbeaf674e9_0_248"/>
          <p:cNvPicPr preferRelativeResize="0"/>
          <p:nvPr/>
        </p:nvPicPr>
        <p:blipFill rotWithShape="1">
          <a:blip r:embed="rId6">
            <a:alphaModFix/>
          </a:blip>
          <a:srcRect l="9" r="9"/>
          <a:stretch/>
        </p:blipFill>
        <p:spPr>
          <a:xfrm>
            <a:off x="7234788" y="3662699"/>
            <a:ext cx="4552878" cy="3035252"/>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gfbeaf674e9_0_330"/>
          <p:cNvSpPr txBox="1">
            <a:spLocks noGrp="1"/>
          </p:cNvSpPr>
          <p:nvPr>
            <p:ph type="title"/>
          </p:nvPr>
        </p:nvSpPr>
        <p:spPr>
          <a:xfrm>
            <a:off x="393350" y="39457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CA"/>
              <a:t>Fall 2024</a:t>
            </a:r>
            <a:endParaRPr/>
          </a:p>
        </p:txBody>
      </p:sp>
      <p:sp>
        <p:nvSpPr>
          <p:cNvPr id="198" name="Google Shape;198;gfbeaf674e9_0_330"/>
          <p:cNvSpPr txBox="1">
            <a:spLocks noGrp="1"/>
          </p:cNvSpPr>
          <p:nvPr>
            <p:ph type="body" idx="1"/>
          </p:nvPr>
        </p:nvSpPr>
        <p:spPr>
          <a:xfrm>
            <a:off x="393350" y="1720275"/>
            <a:ext cx="6844800" cy="3263400"/>
          </a:xfrm>
          <a:prstGeom prst="rect">
            <a:avLst/>
          </a:prstGeom>
          <a:solidFill>
            <a:srgbClr val="BFF1F3"/>
          </a:solid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None/>
            </a:pPr>
            <a:endParaRPr b="1"/>
          </a:p>
          <a:p>
            <a:pPr marL="0" lvl="0" indent="0" algn="ctr" rtl="0">
              <a:lnSpc>
                <a:spcPct val="90000"/>
              </a:lnSpc>
              <a:spcBef>
                <a:spcPts val="1000"/>
              </a:spcBef>
              <a:spcAft>
                <a:spcPts val="0"/>
              </a:spcAft>
              <a:buNone/>
            </a:pPr>
            <a:r>
              <a:rPr lang="en-CA" b="1"/>
              <a:t>JRA Halloween Howl</a:t>
            </a:r>
            <a:endParaRPr b="1"/>
          </a:p>
          <a:p>
            <a:pPr marL="0" lvl="0" indent="0" algn="l" rtl="0">
              <a:lnSpc>
                <a:spcPct val="90000"/>
              </a:lnSpc>
              <a:spcBef>
                <a:spcPts val="1000"/>
              </a:spcBef>
              <a:spcAft>
                <a:spcPts val="0"/>
              </a:spcAft>
              <a:buNone/>
            </a:pPr>
            <a:r>
              <a:rPr lang="en-CA"/>
              <a:t>The JRA hosted its 3rd annual Halloween Howl on October 26th.</a:t>
            </a:r>
            <a:endParaRPr/>
          </a:p>
        </p:txBody>
      </p:sp>
      <p:pic>
        <p:nvPicPr>
          <p:cNvPr id="199" name="Google Shape;199;gfbeaf674e9_0_330"/>
          <p:cNvPicPr preferRelativeResize="0"/>
          <p:nvPr/>
        </p:nvPicPr>
        <p:blipFill rotWithShape="1">
          <a:blip r:embed="rId3">
            <a:alphaModFix/>
          </a:blip>
          <a:srcRect/>
          <a:stretch/>
        </p:blipFill>
        <p:spPr>
          <a:xfrm>
            <a:off x="140677" y="5258161"/>
            <a:ext cx="1793272" cy="1439790"/>
          </a:xfrm>
          <a:prstGeom prst="rect">
            <a:avLst/>
          </a:prstGeom>
          <a:noFill/>
          <a:ln>
            <a:noFill/>
          </a:ln>
        </p:spPr>
      </p:pic>
      <p:pic>
        <p:nvPicPr>
          <p:cNvPr id="200" name="Google Shape;200;gfbeaf674e9_0_330"/>
          <p:cNvPicPr preferRelativeResize="0"/>
          <p:nvPr/>
        </p:nvPicPr>
        <p:blipFill rotWithShape="1">
          <a:blip r:embed="rId4">
            <a:alphaModFix/>
          </a:blip>
          <a:srcRect/>
          <a:stretch/>
        </p:blipFill>
        <p:spPr>
          <a:xfrm>
            <a:off x="7516650" y="3471475"/>
            <a:ext cx="4292398" cy="3219299"/>
          </a:xfrm>
          <a:prstGeom prst="rect">
            <a:avLst/>
          </a:prstGeom>
          <a:noFill/>
          <a:ln>
            <a:noFill/>
          </a:ln>
        </p:spPr>
      </p:pic>
      <p:pic>
        <p:nvPicPr>
          <p:cNvPr id="201" name="Google Shape;201;gfbeaf674e9_0_330"/>
          <p:cNvPicPr preferRelativeResize="0"/>
          <p:nvPr/>
        </p:nvPicPr>
        <p:blipFill>
          <a:blip r:embed="rId5">
            <a:alphaModFix/>
          </a:blip>
          <a:stretch>
            <a:fillRect/>
          </a:stretch>
        </p:blipFill>
        <p:spPr>
          <a:xfrm>
            <a:off x="7762525" y="116450"/>
            <a:ext cx="3647954" cy="32634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g24c26506bb7_0_0"/>
          <p:cNvSpPr txBox="1">
            <a:spLocks noGrp="1"/>
          </p:cNvSpPr>
          <p:nvPr>
            <p:ph type="title"/>
          </p:nvPr>
        </p:nvSpPr>
        <p:spPr>
          <a:xfrm>
            <a:off x="393350" y="365125"/>
            <a:ext cx="112908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CA"/>
              <a:t>Mark your Calendars - Upcoming events</a:t>
            </a:r>
            <a:endParaRPr/>
          </a:p>
          <a:p>
            <a:pPr marL="0" lvl="0" indent="0" algn="l" rtl="0">
              <a:lnSpc>
                <a:spcPct val="90000"/>
              </a:lnSpc>
              <a:spcBef>
                <a:spcPts val="0"/>
              </a:spcBef>
              <a:spcAft>
                <a:spcPts val="0"/>
              </a:spcAft>
              <a:buClr>
                <a:schemeClr val="dk1"/>
              </a:buClr>
              <a:buSzPts val="4400"/>
              <a:buFont typeface="Calibri"/>
              <a:buNone/>
            </a:pPr>
            <a:r>
              <a:rPr lang="en-CA"/>
              <a:t>(Winter 2024)</a:t>
            </a:r>
            <a:endParaRPr/>
          </a:p>
        </p:txBody>
      </p:sp>
      <p:sp>
        <p:nvSpPr>
          <p:cNvPr id="207" name="Google Shape;207;g24c26506bb7_0_0"/>
          <p:cNvSpPr txBox="1">
            <a:spLocks noGrp="1"/>
          </p:cNvSpPr>
          <p:nvPr>
            <p:ph type="body" idx="1"/>
          </p:nvPr>
        </p:nvSpPr>
        <p:spPr>
          <a:xfrm>
            <a:off x="393350" y="1819325"/>
            <a:ext cx="6839700" cy="2196300"/>
          </a:xfrm>
          <a:prstGeom prst="rect">
            <a:avLst/>
          </a:prstGeom>
          <a:solidFill>
            <a:srgbClr val="BFF1F3"/>
          </a:solidFill>
          <a:ln>
            <a:noFill/>
          </a:ln>
        </p:spPr>
        <p:txBody>
          <a:bodyPr spcFirstLastPara="1" wrap="square" lIns="91425" tIns="45700" rIns="91425" bIns="45700" anchor="t" anchorCtr="0">
            <a:normAutofit fontScale="92500" lnSpcReduction="20000"/>
          </a:bodyPr>
          <a:lstStyle/>
          <a:p>
            <a:pPr marL="0" lvl="0" indent="0" algn="l" rtl="0">
              <a:lnSpc>
                <a:spcPct val="90000"/>
              </a:lnSpc>
              <a:spcBef>
                <a:spcPts val="1000"/>
              </a:spcBef>
              <a:spcAft>
                <a:spcPts val="0"/>
              </a:spcAft>
              <a:buSzPct val="75630"/>
              <a:buNone/>
            </a:pPr>
            <a:endParaRPr/>
          </a:p>
          <a:p>
            <a:pPr marL="228600" lvl="0" indent="-215265" algn="l" rtl="0">
              <a:lnSpc>
                <a:spcPct val="90000"/>
              </a:lnSpc>
              <a:spcBef>
                <a:spcPts val="1000"/>
              </a:spcBef>
              <a:spcAft>
                <a:spcPts val="0"/>
              </a:spcAft>
              <a:buSzPct val="100000"/>
              <a:buChar char="•"/>
            </a:pPr>
            <a:r>
              <a:rPr lang="en-CA"/>
              <a:t>Nov 14 - Function In The Junction $95</a:t>
            </a:r>
            <a:endParaRPr/>
          </a:p>
          <a:p>
            <a:pPr marL="228600" lvl="0" indent="-215265" algn="l" rtl="0">
              <a:lnSpc>
                <a:spcPct val="90000"/>
              </a:lnSpc>
              <a:spcBef>
                <a:spcPts val="1000"/>
              </a:spcBef>
              <a:spcAft>
                <a:spcPts val="0"/>
              </a:spcAft>
              <a:buSzPct val="100000"/>
              <a:buChar char="•"/>
            </a:pPr>
            <a:r>
              <a:rPr lang="en-CA"/>
              <a:t>Dec 14 - Joy In The Junction - volunteer to sing, or attend the sing-a-long at the St. John’s Gazebo between 1:30-3pm.</a:t>
            </a:r>
            <a:endParaRPr/>
          </a:p>
          <a:p>
            <a:pPr marL="0" lvl="0" indent="0" algn="l" rtl="0">
              <a:lnSpc>
                <a:spcPct val="90000"/>
              </a:lnSpc>
              <a:spcBef>
                <a:spcPts val="1000"/>
              </a:spcBef>
              <a:spcAft>
                <a:spcPts val="0"/>
              </a:spcAft>
              <a:buClr>
                <a:schemeClr val="dk1"/>
              </a:buClr>
              <a:buSzPct val="100000"/>
              <a:buNone/>
            </a:pPr>
            <a:endParaRPr/>
          </a:p>
        </p:txBody>
      </p:sp>
      <p:pic>
        <p:nvPicPr>
          <p:cNvPr id="208" name="Google Shape;208;g24c26506bb7_0_0"/>
          <p:cNvPicPr preferRelativeResize="0"/>
          <p:nvPr/>
        </p:nvPicPr>
        <p:blipFill rotWithShape="1">
          <a:blip r:embed="rId3">
            <a:alphaModFix/>
          </a:blip>
          <a:srcRect/>
          <a:stretch/>
        </p:blipFill>
        <p:spPr>
          <a:xfrm>
            <a:off x="140677" y="5258161"/>
            <a:ext cx="1793272" cy="1439790"/>
          </a:xfrm>
          <a:prstGeom prst="rect">
            <a:avLst/>
          </a:prstGeom>
          <a:noFill/>
          <a:ln>
            <a:noFill/>
          </a:ln>
        </p:spPr>
      </p:pic>
      <p:pic>
        <p:nvPicPr>
          <p:cNvPr id="209" name="Google Shape;209;g24c26506bb7_0_0"/>
          <p:cNvPicPr preferRelativeResize="0"/>
          <p:nvPr/>
        </p:nvPicPr>
        <p:blipFill rotWithShape="1">
          <a:blip r:embed="rId4">
            <a:alphaModFix/>
          </a:blip>
          <a:srcRect l="3010" r="-3009"/>
          <a:stretch/>
        </p:blipFill>
        <p:spPr>
          <a:xfrm>
            <a:off x="7331075" y="1016325"/>
            <a:ext cx="4640675" cy="56816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g292886edb35_4_0"/>
          <p:cNvSpPr txBox="1">
            <a:spLocks noGrp="1"/>
          </p:cNvSpPr>
          <p:nvPr>
            <p:ph type="title"/>
          </p:nvPr>
        </p:nvSpPr>
        <p:spPr>
          <a:xfrm>
            <a:off x="393350" y="365125"/>
            <a:ext cx="109605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CA"/>
              <a:t>Volunteers making it happen </a:t>
            </a:r>
            <a:endParaRPr/>
          </a:p>
        </p:txBody>
      </p:sp>
      <p:sp>
        <p:nvSpPr>
          <p:cNvPr id="215" name="Google Shape;215;g292886edb35_4_0"/>
          <p:cNvSpPr txBox="1">
            <a:spLocks noGrp="1"/>
          </p:cNvSpPr>
          <p:nvPr>
            <p:ph type="body" idx="1"/>
          </p:nvPr>
        </p:nvSpPr>
        <p:spPr>
          <a:xfrm>
            <a:off x="393357" y="1819329"/>
            <a:ext cx="6844800" cy="3219300"/>
          </a:xfrm>
          <a:prstGeom prst="rect">
            <a:avLst/>
          </a:prstGeom>
          <a:solidFill>
            <a:srgbClr val="BFF1F3"/>
          </a:solidFill>
          <a:ln>
            <a:noFill/>
          </a:ln>
        </p:spPr>
        <p:txBody>
          <a:bodyPr spcFirstLastPara="1" wrap="square" lIns="91425" tIns="45700" rIns="91425" bIns="45700" anchor="t" anchorCtr="0">
            <a:normAutofit fontScale="85000" lnSpcReduction="10000"/>
          </a:bodyPr>
          <a:lstStyle/>
          <a:p>
            <a:pPr marL="0" marR="0" lvl="0" indent="0" algn="l" rtl="0">
              <a:lnSpc>
                <a:spcPct val="90000"/>
              </a:lnSpc>
              <a:spcBef>
                <a:spcPts val="1000"/>
              </a:spcBef>
              <a:spcAft>
                <a:spcPts val="0"/>
              </a:spcAft>
              <a:buSzPct val="75630"/>
              <a:buNone/>
            </a:pPr>
            <a:r>
              <a:rPr lang="en-CA"/>
              <a:t>We are a volunteer led and run Association. We need YOU and have lots of fun ways to get involved:</a:t>
            </a:r>
            <a:endParaRPr/>
          </a:p>
          <a:p>
            <a:pPr marL="228600" marR="0" lvl="0" indent="-201930" algn="l" rtl="0">
              <a:lnSpc>
                <a:spcPct val="90000"/>
              </a:lnSpc>
              <a:spcBef>
                <a:spcPts val="1000"/>
              </a:spcBef>
              <a:spcAft>
                <a:spcPts val="0"/>
              </a:spcAft>
              <a:buSzPct val="100000"/>
              <a:buChar char="•"/>
            </a:pPr>
            <a:r>
              <a:rPr lang="en-CA"/>
              <a:t>Community Champions (for your street)</a:t>
            </a:r>
            <a:endParaRPr/>
          </a:p>
          <a:p>
            <a:pPr marL="228600" marR="0" lvl="0" indent="-201930" algn="l" rtl="0">
              <a:lnSpc>
                <a:spcPct val="90000"/>
              </a:lnSpc>
              <a:spcBef>
                <a:spcPts val="1000"/>
              </a:spcBef>
              <a:spcAft>
                <a:spcPts val="0"/>
              </a:spcAft>
              <a:buSzPct val="100000"/>
              <a:buChar char="•"/>
            </a:pPr>
            <a:r>
              <a:rPr lang="en-CA"/>
              <a:t>High School Volunteers </a:t>
            </a:r>
            <a:endParaRPr/>
          </a:p>
          <a:p>
            <a:pPr marL="228600" marR="0" lvl="0" indent="-201930" algn="l" rtl="0">
              <a:lnSpc>
                <a:spcPct val="90000"/>
              </a:lnSpc>
              <a:spcBef>
                <a:spcPts val="1000"/>
              </a:spcBef>
              <a:spcAft>
                <a:spcPts val="0"/>
              </a:spcAft>
              <a:buSzPct val="100000"/>
              <a:buChar char="•"/>
            </a:pPr>
            <a:r>
              <a:rPr lang="en-CA"/>
              <a:t>Event Volunteers</a:t>
            </a:r>
            <a:endParaRPr/>
          </a:p>
          <a:p>
            <a:pPr marL="0" marR="0" lvl="0" indent="0" algn="l" rtl="0">
              <a:lnSpc>
                <a:spcPct val="90000"/>
              </a:lnSpc>
              <a:spcBef>
                <a:spcPts val="1000"/>
              </a:spcBef>
              <a:spcAft>
                <a:spcPts val="0"/>
              </a:spcAft>
              <a:buSzPct val="75630"/>
              <a:buNone/>
            </a:pPr>
            <a:endParaRPr/>
          </a:p>
          <a:p>
            <a:pPr marL="0" marR="0" lvl="0" indent="0" algn="l" rtl="0">
              <a:lnSpc>
                <a:spcPct val="90000"/>
              </a:lnSpc>
              <a:spcBef>
                <a:spcPts val="1000"/>
              </a:spcBef>
              <a:spcAft>
                <a:spcPts val="0"/>
              </a:spcAft>
              <a:buSzPct val="75630"/>
              <a:buNone/>
            </a:pPr>
            <a:r>
              <a:rPr lang="en-CA"/>
              <a:t>Register to become a JRA Volunteer TODAY!</a:t>
            </a:r>
            <a:endParaRPr/>
          </a:p>
          <a:p>
            <a:pPr marL="0" lvl="0" indent="0" algn="l" rtl="0">
              <a:lnSpc>
                <a:spcPct val="90000"/>
              </a:lnSpc>
              <a:spcBef>
                <a:spcPts val="1000"/>
              </a:spcBef>
              <a:spcAft>
                <a:spcPts val="0"/>
              </a:spcAft>
              <a:buClr>
                <a:schemeClr val="dk1"/>
              </a:buClr>
              <a:buSzPct val="100000"/>
              <a:buNone/>
            </a:pPr>
            <a:endParaRPr/>
          </a:p>
        </p:txBody>
      </p:sp>
      <p:pic>
        <p:nvPicPr>
          <p:cNvPr id="216" name="Google Shape;216;g292886edb35_4_0"/>
          <p:cNvPicPr preferRelativeResize="0"/>
          <p:nvPr/>
        </p:nvPicPr>
        <p:blipFill rotWithShape="1">
          <a:blip r:embed="rId3">
            <a:alphaModFix/>
          </a:blip>
          <a:srcRect/>
          <a:stretch/>
        </p:blipFill>
        <p:spPr>
          <a:xfrm>
            <a:off x="140677" y="5258161"/>
            <a:ext cx="1793272" cy="1439790"/>
          </a:xfrm>
          <a:prstGeom prst="rect">
            <a:avLst/>
          </a:prstGeom>
          <a:noFill/>
          <a:ln>
            <a:noFill/>
          </a:ln>
        </p:spPr>
      </p:pic>
      <p:pic>
        <p:nvPicPr>
          <p:cNvPr id="217" name="Google Shape;217;g292886edb35_4_0"/>
          <p:cNvPicPr preferRelativeResize="0"/>
          <p:nvPr/>
        </p:nvPicPr>
        <p:blipFill rotWithShape="1">
          <a:blip r:embed="rId4">
            <a:alphaModFix/>
          </a:blip>
          <a:srcRect/>
          <a:stretch/>
        </p:blipFill>
        <p:spPr>
          <a:xfrm>
            <a:off x="7439425" y="132800"/>
            <a:ext cx="4358976" cy="2905974"/>
          </a:xfrm>
          <a:prstGeom prst="rect">
            <a:avLst/>
          </a:prstGeom>
          <a:noFill/>
          <a:ln>
            <a:noFill/>
          </a:ln>
        </p:spPr>
      </p:pic>
      <p:pic>
        <p:nvPicPr>
          <p:cNvPr id="218" name="Google Shape;218;g292886edb35_4_0"/>
          <p:cNvPicPr preferRelativeResize="0"/>
          <p:nvPr/>
        </p:nvPicPr>
        <p:blipFill rotWithShape="1">
          <a:blip r:embed="rId5">
            <a:alphaModFix/>
          </a:blip>
          <a:srcRect/>
          <a:stretch/>
        </p:blipFill>
        <p:spPr>
          <a:xfrm>
            <a:off x="8382457" y="3183524"/>
            <a:ext cx="2635818" cy="3514424"/>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22"/>
        <p:cNvGrpSpPr/>
        <p:nvPr/>
      </p:nvGrpSpPr>
      <p:grpSpPr>
        <a:xfrm>
          <a:off x="0" y="0"/>
          <a:ext cx="0" cy="0"/>
          <a:chOff x="0" y="0"/>
          <a:chExt cx="0" cy="0"/>
        </a:xfrm>
      </p:grpSpPr>
      <p:sp>
        <p:nvSpPr>
          <p:cNvPr id="223" name="Google Shape;223;gfd6fd77fe1_0_286"/>
          <p:cNvSpPr/>
          <p:nvPr/>
        </p:nvSpPr>
        <p:spPr>
          <a:xfrm>
            <a:off x="0" y="0"/>
            <a:ext cx="12192000" cy="6858000"/>
          </a:xfrm>
          <a:prstGeom prst="rect">
            <a:avLst/>
          </a:prstGeom>
          <a:solidFill>
            <a:srgbClr val="3F3F3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24" name="Google Shape;224;gfd6fd77fe1_0_286"/>
          <p:cNvSpPr txBox="1">
            <a:spLocks noGrp="1"/>
          </p:cNvSpPr>
          <p:nvPr>
            <p:ph type="ctrTitle"/>
          </p:nvPr>
        </p:nvSpPr>
        <p:spPr>
          <a:xfrm>
            <a:off x="6746625" y="543150"/>
            <a:ext cx="5168100" cy="2907300"/>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chemeClr val="lt1"/>
              </a:buClr>
              <a:buSzPct val="100000"/>
              <a:buFont typeface="Calibri"/>
              <a:buNone/>
            </a:pPr>
            <a:r>
              <a:rPr lang="en-CA" sz="4200">
                <a:solidFill>
                  <a:schemeClr val="lt1"/>
                </a:solidFill>
              </a:rPr>
              <a:t>Development and Community Spaces </a:t>
            </a:r>
            <a:r>
              <a:rPr lang="en-CA" sz="4200">
                <a:solidFill>
                  <a:schemeClr val="lt1"/>
                </a:solidFill>
                <a:latin typeface="Calibri"/>
                <a:ea typeface="Calibri"/>
                <a:cs typeface="Calibri"/>
                <a:sym typeface="Calibri"/>
              </a:rPr>
              <a:t> Steering Committee:</a:t>
            </a:r>
            <a:endParaRPr sz="4200">
              <a:solidFill>
                <a:schemeClr val="lt1"/>
              </a:solidFill>
              <a:latin typeface="Calibri"/>
              <a:ea typeface="Calibri"/>
              <a:cs typeface="Calibri"/>
              <a:sym typeface="Calibri"/>
            </a:endParaRPr>
          </a:p>
          <a:p>
            <a:pPr marL="0" lvl="0" indent="0" algn="l" rtl="0">
              <a:lnSpc>
                <a:spcPct val="90000"/>
              </a:lnSpc>
              <a:spcBef>
                <a:spcPts val="0"/>
              </a:spcBef>
              <a:spcAft>
                <a:spcPts val="0"/>
              </a:spcAft>
              <a:buClr>
                <a:schemeClr val="lt1"/>
              </a:buClr>
              <a:buSzPct val="100000"/>
              <a:buFont typeface="Calibri"/>
              <a:buNone/>
            </a:pPr>
            <a:r>
              <a:rPr lang="en-CA" sz="4200">
                <a:solidFill>
                  <a:schemeClr val="lt1"/>
                </a:solidFill>
              </a:rPr>
              <a:t>Design Your Main Street</a:t>
            </a:r>
            <a:endParaRPr sz="4200">
              <a:solidFill>
                <a:schemeClr val="lt1"/>
              </a:solidFill>
            </a:endParaRPr>
          </a:p>
        </p:txBody>
      </p:sp>
      <p:sp>
        <p:nvSpPr>
          <p:cNvPr id="225" name="Google Shape;225;gfd6fd77fe1_0_286"/>
          <p:cNvSpPr txBox="1">
            <a:spLocks noGrp="1"/>
          </p:cNvSpPr>
          <p:nvPr>
            <p:ph type="subTitle" idx="1"/>
          </p:nvPr>
        </p:nvSpPr>
        <p:spPr>
          <a:xfrm>
            <a:off x="6746625" y="4094751"/>
            <a:ext cx="4645200" cy="13887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2000"/>
              <a:buNone/>
            </a:pPr>
            <a:r>
              <a:rPr lang="en-CA" sz="2000">
                <a:solidFill>
                  <a:schemeClr val="lt1"/>
                </a:solidFill>
              </a:rPr>
              <a:t>Junction Residents Association</a:t>
            </a:r>
            <a:endParaRPr/>
          </a:p>
          <a:p>
            <a:pPr marL="0" lvl="0" indent="0" algn="l" rtl="0">
              <a:lnSpc>
                <a:spcPct val="90000"/>
              </a:lnSpc>
              <a:spcBef>
                <a:spcPts val="1000"/>
              </a:spcBef>
              <a:spcAft>
                <a:spcPts val="0"/>
              </a:spcAft>
              <a:buClr>
                <a:schemeClr val="lt1"/>
              </a:buClr>
              <a:buSzPts val="2000"/>
              <a:buNone/>
            </a:pPr>
            <a:r>
              <a:rPr lang="en-CA" sz="2000">
                <a:solidFill>
                  <a:schemeClr val="lt1"/>
                </a:solidFill>
              </a:rPr>
              <a:t>Annual General Meeting</a:t>
            </a:r>
            <a:endParaRPr/>
          </a:p>
          <a:p>
            <a:pPr marL="0" lvl="0" indent="0" algn="l" rtl="0">
              <a:lnSpc>
                <a:spcPct val="90000"/>
              </a:lnSpc>
              <a:spcBef>
                <a:spcPts val="1000"/>
              </a:spcBef>
              <a:spcAft>
                <a:spcPts val="0"/>
              </a:spcAft>
              <a:buClr>
                <a:schemeClr val="lt1"/>
              </a:buClr>
              <a:buSzPts val="2000"/>
              <a:buNone/>
            </a:pPr>
            <a:r>
              <a:rPr lang="en-CA" sz="2000">
                <a:solidFill>
                  <a:schemeClr val="lt1"/>
                </a:solidFill>
              </a:rPr>
              <a:t>November 2024</a:t>
            </a:r>
            <a:endParaRPr sz="2000">
              <a:solidFill>
                <a:schemeClr val="lt1"/>
              </a:solidFill>
            </a:endParaRPr>
          </a:p>
        </p:txBody>
      </p:sp>
      <p:sp>
        <p:nvSpPr>
          <p:cNvPr id="226" name="Google Shape;226;gfd6fd77fe1_0_286"/>
          <p:cNvSpPr/>
          <p:nvPr/>
        </p:nvSpPr>
        <p:spPr>
          <a:xfrm flipH="1">
            <a:off x="0" y="0"/>
            <a:ext cx="6172782" cy="6858000"/>
          </a:xfrm>
          <a:custGeom>
            <a:avLst/>
            <a:gdLst/>
            <a:ahLst/>
            <a:cxnLst/>
            <a:rect l="l" t="t" r="r" b="b"/>
            <a:pathLst>
              <a:path w="6172782" h="6858000" extrusionOk="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chemeClr val="lt1">
              <a:alpha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27" name="Google Shape;227;gfd6fd77fe1_0_286"/>
          <p:cNvSpPr/>
          <p:nvPr/>
        </p:nvSpPr>
        <p:spPr>
          <a:xfrm>
            <a:off x="0" y="0"/>
            <a:ext cx="6024154" cy="6858000"/>
          </a:xfrm>
          <a:custGeom>
            <a:avLst/>
            <a:gdLst/>
            <a:ahLst/>
            <a:cxnLst/>
            <a:rect l="l" t="t" r="r" b="b"/>
            <a:pathLst>
              <a:path w="6024154" h="6858000" extrusionOk="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228" name="Google Shape;228;gfd6fd77fe1_0_286"/>
          <p:cNvPicPr preferRelativeResize="0"/>
          <p:nvPr/>
        </p:nvPicPr>
        <p:blipFill rotWithShape="1">
          <a:blip r:embed="rId3">
            <a:alphaModFix/>
          </a:blip>
          <a:srcRect/>
          <a:stretch/>
        </p:blipFill>
        <p:spPr>
          <a:xfrm>
            <a:off x="419382" y="1120717"/>
            <a:ext cx="4047846" cy="3248394"/>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g100750d0da9_0_0"/>
          <p:cNvSpPr txBox="1">
            <a:spLocks noGrp="1"/>
          </p:cNvSpPr>
          <p:nvPr>
            <p:ph type="title"/>
          </p:nvPr>
        </p:nvSpPr>
        <p:spPr>
          <a:xfrm>
            <a:off x="838200" y="34450"/>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CA" sz="3300"/>
              <a:t> Development and Community Spaces Committee Members</a:t>
            </a:r>
            <a:endParaRPr sz="3300"/>
          </a:p>
        </p:txBody>
      </p:sp>
      <p:sp>
        <p:nvSpPr>
          <p:cNvPr id="234" name="Google Shape;234;g100750d0da9_0_0"/>
          <p:cNvSpPr txBox="1">
            <a:spLocks noGrp="1"/>
          </p:cNvSpPr>
          <p:nvPr>
            <p:ph type="body" idx="1"/>
          </p:nvPr>
        </p:nvSpPr>
        <p:spPr>
          <a:xfrm>
            <a:off x="838200" y="1360150"/>
            <a:ext cx="10515600" cy="3779700"/>
          </a:xfrm>
          <a:prstGeom prst="rect">
            <a:avLst/>
          </a:prstGeom>
          <a:solidFill>
            <a:srgbClr val="BFF1F3"/>
          </a:solid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1800"/>
              <a:buNone/>
            </a:pPr>
            <a:endParaRPr/>
          </a:p>
          <a:p>
            <a:pPr marL="457200" lvl="0" indent="-342900" algn="l" rtl="0">
              <a:lnSpc>
                <a:spcPct val="100000"/>
              </a:lnSpc>
              <a:spcBef>
                <a:spcPts val="0"/>
              </a:spcBef>
              <a:spcAft>
                <a:spcPts val="0"/>
              </a:spcAft>
              <a:buSzPts val="1800"/>
              <a:buChar char="•"/>
            </a:pPr>
            <a:r>
              <a:rPr lang="en-CA"/>
              <a:t>Vicky Clare </a:t>
            </a:r>
            <a:endParaRPr/>
          </a:p>
          <a:p>
            <a:pPr marL="457200" lvl="0" indent="-342900" algn="l" rtl="0">
              <a:lnSpc>
                <a:spcPct val="100000"/>
              </a:lnSpc>
              <a:spcBef>
                <a:spcPts val="0"/>
              </a:spcBef>
              <a:spcAft>
                <a:spcPts val="0"/>
              </a:spcAft>
              <a:buSzPts val="1800"/>
              <a:buChar char="•"/>
            </a:pPr>
            <a:r>
              <a:rPr lang="en-CA"/>
              <a:t>Sue Fleming </a:t>
            </a:r>
            <a:endParaRPr/>
          </a:p>
          <a:p>
            <a:pPr marL="457200" lvl="0" indent="-342900" algn="l" rtl="0">
              <a:lnSpc>
                <a:spcPct val="100000"/>
              </a:lnSpc>
              <a:spcBef>
                <a:spcPts val="0"/>
              </a:spcBef>
              <a:spcAft>
                <a:spcPts val="0"/>
              </a:spcAft>
              <a:buSzPts val="1800"/>
              <a:buChar char="•"/>
            </a:pPr>
            <a:r>
              <a:rPr lang="en-CA"/>
              <a:t>Mario Silva </a:t>
            </a:r>
            <a:endParaRPr/>
          </a:p>
          <a:p>
            <a:pPr marL="457200" lvl="0" indent="-342900" algn="l" rtl="0">
              <a:lnSpc>
                <a:spcPct val="100000"/>
              </a:lnSpc>
              <a:spcBef>
                <a:spcPts val="0"/>
              </a:spcBef>
              <a:spcAft>
                <a:spcPts val="0"/>
              </a:spcAft>
              <a:buSzPts val="1800"/>
              <a:buChar char="•"/>
            </a:pPr>
            <a:r>
              <a:rPr lang="en-CA"/>
              <a:t>Helen Vassilakos</a:t>
            </a:r>
            <a:endParaRPr/>
          </a:p>
          <a:p>
            <a:pPr marL="228600" lvl="0" indent="0" algn="l" rtl="0">
              <a:lnSpc>
                <a:spcPct val="90000"/>
              </a:lnSpc>
              <a:spcBef>
                <a:spcPts val="0"/>
              </a:spcBef>
              <a:spcAft>
                <a:spcPts val="0"/>
              </a:spcAft>
              <a:buSzPts val="1800"/>
              <a:buNone/>
            </a:pPr>
            <a:endParaRPr/>
          </a:p>
          <a:p>
            <a:pPr marL="228600" lvl="0" indent="-50800" algn="l" rtl="0">
              <a:lnSpc>
                <a:spcPct val="90000"/>
              </a:lnSpc>
              <a:spcBef>
                <a:spcPts val="1000"/>
              </a:spcBef>
              <a:spcAft>
                <a:spcPts val="0"/>
              </a:spcAft>
              <a:buClr>
                <a:schemeClr val="dk1"/>
              </a:buClr>
              <a:buSzPts val="2800"/>
              <a:buNone/>
            </a:pPr>
            <a:endParaRPr/>
          </a:p>
        </p:txBody>
      </p:sp>
      <p:pic>
        <p:nvPicPr>
          <p:cNvPr id="235" name="Google Shape;235;g100750d0da9_0_0"/>
          <p:cNvPicPr preferRelativeResize="0"/>
          <p:nvPr/>
        </p:nvPicPr>
        <p:blipFill rotWithShape="1">
          <a:blip r:embed="rId3">
            <a:alphaModFix/>
          </a:blip>
          <a:srcRect/>
          <a:stretch/>
        </p:blipFill>
        <p:spPr>
          <a:xfrm>
            <a:off x="140677" y="5258161"/>
            <a:ext cx="1793272" cy="143979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g100c4dd6e9c_0_21"/>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en-CA"/>
              <a:t>JRA’s ‘Development’ Committee</a:t>
            </a:r>
            <a:endParaRPr/>
          </a:p>
        </p:txBody>
      </p:sp>
      <p:sp>
        <p:nvSpPr>
          <p:cNvPr id="241" name="Google Shape;241;g100c4dd6e9c_0_21"/>
          <p:cNvSpPr txBox="1">
            <a:spLocks noGrp="1"/>
          </p:cNvSpPr>
          <p:nvPr>
            <p:ph type="body" idx="1"/>
          </p:nvPr>
        </p:nvSpPr>
        <p:spPr>
          <a:xfrm>
            <a:off x="838200" y="1410300"/>
            <a:ext cx="10515600" cy="4700700"/>
          </a:xfrm>
          <a:prstGeom prst="rect">
            <a:avLst/>
          </a:prstGeom>
          <a:solidFill>
            <a:srgbClr val="BFF1F3"/>
          </a:solidFill>
          <a:ln>
            <a:noFill/>
          </a:ln>
        </p:spPr>
        <p:txBody>
          <a:bodyPr spcFirstLastPara="1" wrap="square" lIns="91425" tIns="45700" rIns="91425" bIns="45700" anchor="t" anchorCtr="0">
            <a:normAutofit fontScale="92500" lnSpcReduction="20000"/>
          </a:bodyPr>
          <a:lstStyle/>
          <a:p>
            <a:pPr marL="0" lvl="0" indent="0" algn="l" rtl="0">
              <a:lnSpc>
                <a:spcPct val="100000"/>
              </a:lnSpc>
              <a:spcBef>
                <a:spcPts val="0"/>
              </a:spcBef>
              <a:spcAft>
                <a:spcPts val="0"/>
              </a:spcAft>
              <a:buSzPct val="64285"/>
              <a:buNone/>
            </a:pPr>
            <a:r>
              <a:rPr lang="en-CA"/>
              <a:t>Purpose of the committee is to keep abreast of municipal land use policies or applications to the City for redevelopment. Where appropriate, possible and practical, engagement with proponents of change, residents and municipal officials is pursued to facilitate and support understanding and meaningful dialogue to resolving or mitigate impacts of ‘change’. </a:t>
            </a:r>
            <a:endParaRPr/>
          </a:p>
          <a:p>
            <a:pPr marL="0" lvl="0" indent="0" algn="l" rtl="0">
              <a:lnSpc>
                <a:spcPct val="100000"/>
              </a:lnSpc>
              <a:spcBef>
                <a:spcPts val="0"/>
              </a:spcBef>
              <a:spcAft>
                <a:spcPts val="0"/>
              </a:spcAft>
              <a:buSzPct val="64285"/>
              <a:buNone/>
            </a:pPr>
            <a:endParaRPr/>
          </a:p>
          <a:p>
            <a:pPr marL="457200" lvl="0" indent="-334327" algn="l" rtl="0">
              <a:lnSpc>
                <a:spcPct val="100000"/>
              </a:lnSpc>
              <a:spcBef>
                <a:spcPts val="0"/>
              </a:spcBef>
              <a:spcAft>
                <a:spcPts val="0"/>
              </a:spcAft>
              <a:buSzPct val="64285"/>
              <a:buChar char="-"/>
            </a:pPr>
            <a:r>
              <a:rPr lang="en-CA"/>
              <a:t>development applications on Dundas </a:t>
            </a:r>
            <a:endParaRPr/>
          </a:p>
          <a:p>
            <a:pPr marL="457200" lvl="0" indent="-334327" algn="l" rtl="0">
              <a:lnSpc>
                <a:spcPct val="100000"/>
              </a:lnSpc>
              <a:spcBef>
                <a:spcPts val="0"/>
              </a:spcBef>
              <a:spcAft>
                <a:spcPts val="0"/>
              </a:spcAft>
              <a:buSzPct val="64285"/>
              <a:buChar char="-"/>
            </a:pPr>
            <a:r>
              <a:rPr lang="en-CA"/>
              <a:t>Appeals to Ontario Lands Tribunal</a:t>
            </a:r>
            <a:endParaRPr/>
          </a:p>
          <a:p>
            <a:pPr marL="457200" lvl="0" indent="-334327" algn="l" rtl="0">
              <a:lnSpc>
                <a:spcPct val="100000"/>
              </a:lnSpc>
              <a:spcBef>
                <a:spcPts val="0"/>
              </a:spcBef>
              <a:spcAft>
                <a:spcPts val="0"/>
              </a:spcAft>
              <a:buSzPct val="64285"/>
              <a:buChar char="-"/>
            </a:pPr>
            <a:r>
              <a:rPr lang="en-CA"/>
              <a:t>EHON - Expanding Housing Options In Neighbourhoods</a:t>
            </a:r>
            <a:endParaRPr/>
          </a:p>
          <a:p>
            <a:pPr marL="457200" lvl="0" indent="-334327" algn="l" rtl="0">
              <a:lnSpc>
                <a:spcPct val="100000"/>
              </a:lnSpc>
              <a:spcBef>
                <a:spcPts val="0"/>
              </a:spcBef>
              <a:spcAft>
                <a:spcPts val="0"/>
              </a:spcAft>
              <a:buSzPct val="64285"/>
              <a:buChar char="-"/>
            </a:pPr>
            <a:r>
              <a:rPr lang="en-CA"/>
              <a:t>Junction Heritage Conservation District</a:t>
            </a:r>
            <a:endParaRPr/>
          </a:p>
          <a:p>
            <a:pPr marL="457200" lvl="0" indent="-334327" algn="l" rtl="0">
              <a:lnSpc>
                <a:spcPct val="100000"/>
              </a:lnSpc>
              <a:spcBef>
                <a:spcPts val="0"/>
              </a:spcBef>
              <a:spcAft>
                <a:spcPts val="0"/>
              </a:spcAft>
              <a:buSzPct val="64285"/>
              <a:buChar char="-"/>
            </a:pPr>
            <a:r>
              <a:rPr lang="en-CA"/>
              <a:t>FOSTRA (Fed of South Tor Residents Assoc)</a:t>
            </a:r>
            <a:endParaRPr/>
          </a:p>
          <a:p>
            <a:pPr marL="457200" lvl="0" indent="0" algn="l" rtl="0">
              <a:lnSpc>
                <a:spcPct val="100000"/>
              </a:lnSpc>
              <a:spcBef>
                <a:spcPts val="0"/>
              </a:spcBef>
              <a:spcAft>
                <a:spcPts val="0"/>
              </a:spcAft>
              <a:buSzPct val="69498"/>
              <a:buNone/>
            </a:pPr>
            <a:endParaRPr/>
          </a:p>
          <a:p>
            <a:pPr marL="0" lvl="0" indent="0" algn="l" rtl="0">
              <a:lnSpc>
                <a:spcPct val="100000"/>
              </a:lnSpc>
              <a:spcBef>
                <a:spcPts val="0"/>
              </a:spcBef>
              <a:spcAft>
                <a:spcPts val="0"/>
              </a:spcAft>
              <a:buSzPct val="64285"/>
              <a:buNone/>
            </a:pPr>
            <a:endParaRPr/>
          </a:p>
          <a:p>
            <a:pPr marL="0" lvl="0" indent="0" algn="l" rtl="0">
              <a:lnSpc>
                <a:spcPct val="100000"/>
              </a:lnSpc>
              <a:spcBef>
                <a:spcPts val="0"/>
              </a:spcBef>
              <a:spcAft>
                <a:spcPts val="0"/>
              </a:spcAft>
              <a:buSzPct val="64285"/>
              <a:buNone/>
            </a:pPr>
            <a:endParaRPr/>
          </a:p>
        </p:txBody>
      </p:sp>
      <p:pic>
        <p:nvPicPr>
          <p:cNvPr id="242" name="Google Shape;242;g100c4dd6e9c_0_21"/>
          <p:cNvPicPr preferRelativeResize="0"/>
          <p:nvPr/>
        </p:nvPicPr>
        <p:blipFill rotWithShape="1">
          <a:blip r:embed="rId3">
            <a:alphaModFix/>
          </a:blip>
          <a:srcRect/>
          <a:stretch/>
        </p:blipFill>
        <p:spPr>
          <a:xfrm>
            <a:off x="984727" y="5418211"/>
            <a:ext cx="1793272" cy="143979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gfa6cbba7a1_0_18"/>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en-CA" sz="3300"/>
              <a:t>                 ‘Design Your Main Street’ initiative</a:t>
            </a:r>
            <a:endParaRPr sz="3300"/>
          </a:p>
        </p:txBody>
      </p:sp>
      <p:sp>
        <p:nvSpPr>
          <p:cNvPr id="248" name="Google Shape;248;gfa6cbba7a1_0_18"/>
          <p:cNvSpPr txBox="1">
            <a:spLocks noGrp="1"/>
          </p:cNvSpPr>
          <p:nvPr>
            <p:ph type="body" idx="1"/>
          </p:nvPr>
        </p:nvSpPr>
        <p:spPr>
          <a:xfrm>
            <a:off x="838200" y="1410300"/>
            <a:ext cx="10515600" cy="4008000"/>
          </a:xfrm>
          <a:prstGeom prst="rect">
            <a:avLst/>
          </a:prstGeom>
          <a:solidFill>
            <a:srgbClr val="BFF1F3"/>
          </a:solidFill>
          <a:ln>
            <a:noFill/>
          </a:ln>
        </p:spPr>
        <p:txBody>
          <a:bodyPr spcFirstLastPara="1" wrap="square" lIns="91425" tIns="45700" rIns="91425" bIns="45700" anchor="t" anchorCtr="0">
            <a:normAutofit fontScale="47500" lnSpcReduction="10000"/>
          </a:bodyPr>
          <a:lstStyle/>
          <a:p>
            <a:pPr marL="0" lvl="0" indent="0" algn="l" rtl="0">
              <a:lnSpc>
                <a:spcPct val="175000"/>
              </a:lnSpc>
              <a:spcBef>
                <a:spcPts val="0"/>
              </a:spcBef>
              <a:spcAft>
                <a:spcPts val="0"/>
              </a:spcAft>
              <a:buClr>
                <a:schemeClr val="dk1"/>
              </a:buClr>
              <a:buSzPct val="29255"/>
              <a:buFont typeface="Arial"/>
              <a:buNone/>
            </a:pPr>
            <a:r>
              <a:rPr lang="en-CA" sz="3759"/>
              <a:t>The completion of the Design Your Main Street Survey provides a barometer of community sentiments to refer to and use in securing political support for whatever we see as opportunities for city undertakings.</a:t>
            </a:r>
            <a:endParaRPr sz="2310">
              <a:latin typeface="Arial"/>
              <a:ea typeface="Arial"/>
              <a:cs typeface="Arial"/>
              <a:sym typeface="Arial"/>
            </a:endParaRPr>
          </a:p>
          <a:p>
            <a:pPr marL="0" lvl="0" indent="0" algn="l" rtl="0">
              <a:lnSpc>
                <a:spcPct val="175000"/>
              </a:lnSpc>
              <a:spcBef>
                <a:spcPts val="0"/>
              </a:spcBef>
              <a:spcAft>
                <a:spcPts val="0"/>
              </a:spcAft>
              <a:buClr>
                <a:schemeClr val="dk1"/>
              </a:buClr>
              <a:buSzPct val="34630"/>
              <a:buFont typeface="Arial"/>
              <a:buNone/>
            </a:pPr>
            <a:endParaRPr sz="3176" b="1">
              <a:latin typeface="Arial"/>
              <a:ea typeface="Arial"/>
              <a:cs typeface="Arial"/>
              <a:sym typeface="Arial"/>
            </a:endParaRPr>
          </a:p>
          <a:p>
            <a:pPr marL="0" lvl="0" indent="0" algn="l" rtl="0">
              <a:lnSpc>
                <a:spcPct val="175000"/>
              </a:lnSpc>
              <a:spcBef>
                <a:spcPts val="0"/>
              </a:spcBef>
              <a:spcAft>
                <a:spcPts val="0"/>
              </a:spcAft>
              <a:buClr>
                <a:schemeClr val="dk1"/>
              </a:buClr>
              <a:buSzPct val="34630"/>
              <a:buFont typeface="Arial"/>
              <a:buNone/>
            </a:pPr>
            <a:r>
              <a:rPr lang="en-CA" sz="3176" b="1">
                <a:latin typeface="Arial"/>
                <a:ea typeface="Arial"/>
                <a:cs typeface="Arial"/>
                <a:sym typeface="Arial"/>
              </a:rPr>
              <a:t>IMPORTANT UPDATE:</a:t>
            </a:r>
            <a:endParaRPr sz="3176">
              <a:latin typeface="Arial"/>
              <a:ea typeface="Arial"/>
              <a:cs typeface="Arial"/>
              <a:sym typeface="Arial"/>
            </a:endParaRPr>
          </a:p>
          <a:p>
            <a:pPr marL="0" lvl="0" indent="0" algn="l" rtl="0">
              <a:lnSpc>
                <a:spcPct val="175000"/>
              </a:lnSpc>
              <a:spcBef>
                <a:spcPts val="0"/>
              </a:spcBef>
              <a:spcAft>
                <a:spcPts val="0"/>
              </a:spcAft>
              <a:buClr>
                <a:schemeClr val="dk1"/>
              </a:buClr>
              <a:buSzPct val="34630"/>
              <a:buFont typeface="Arial"/>
              <a:buNone/>
            </a:pPr>
            <a:r>
              <a:rPr lang="en-CA" sz="3176" b="1">
                <a:latin typeface="Arial"/>
                <a:ea typeface="Arial"/>
                <a:cs typeface="Arial"/>
                <a:sym typeface="Arial"/>
              </a:rPr>
              <a:t>THE INTENT OF THE DESIGN AND MAINSTREET DESIGN STUDY TO ADVOCATE FOR AN AVENUE STUDY ON DUNDAS HAS BEEN PREEMPTED BY THE CITY'S DECISION TO UNDERTAKE CITY WIDE STUDIES TO ENCOURAGE MAIN STREET INTENSIFICATION. </a:t>
            </a:r>
            <a:endParaRPr sz="3176" b="1">
              <a:latin typeface="Arial"/>
              <a:ea typeface="Arial"/>
              <a:cs typeface="Arial"/>
              <a:sym typeface="Arial"/>
            </a:endParaRPr>
          </a:p>
          <a:p>
            <a:pPr marL="457200" lvl="0" indent="0" algn="l" rtl="0">
              <a:lnSpc>
                <a:spcPct val="175000"/>
              </a:lnSpc>
              <a:spcBef>
                <a:spcPts val="0"/>
              </a:spcBef>
              <a:spcAft>
                <a:spcPts val="0"/>
              </a:spcAft>
              <a:buNone/>
            </a:pPr>
            <a:endParaRPr sz="3759"/>
          </a:p>
          <a:p>
            <a:pPr marL="0" lvl="0" indent="0" algn="l" rtl="0">
              <a:lnSpc>
                <a:spcPct val="175000"/>
              </a:lnSpc>
              <a:spcBef>
                <a:spcPts val="0"/>
              </a:spcBef>
              <a:spcAft>
                <a:spcPts val="0"/>
              </a:spcAft>
              <a:buClr>
                <a:schemeClr val="dk1"/>
              </a:buClr>
              <a:buSzPct val="81481"/>
              <a:buFont typeface="Arial"/>
              <a:buNone/>
            </a:pPr>
            <a:r>
              <a:rPr lang="en-CA" sz="1350" b="1">
                <a:latin typeface="Arial"/>
                <a:ea typeface="Arial"/>
                <a:cs typeface="Arial"/>
                <a:sym typeface="Arial"/>
              </a:rPr>
              <a:t>​</a:t>
            </a:r>
            <a:endParaRPr sz="1350" b="1">
              <a:latin typeface="Arial"/>
              <a:ea typeface="Arial"/>
              <a:cs typeface="Arial"/>
              <a:sym typeface="Arial"/>
            </a:endParaRPr>
          </a:p>
          <a:p>
            <a:pPr marL="0" lvl="0" indent="0" algn="l" rtl="0">
              <a:lnSpc>
                <a:spcPct val="100000"/>
              </a:lnSpc>
              <a:spcBef>
                <a:spcPts val="1000"/>
              </a:spcBef>
              <a:spcAft>
                <a:spcPts val="0"/>
              </a:spcAft>
              <a:buSzPct val="69498"/>
              <a:buNone/>
            </a:pPr>
            <a:endParaRPr/>
          </a:p>
        </p:txBody>
      </p:sp>
      <p:pic>
        <p:nvPicPr>
          <p:cNvPr id="249" name="Google Shape;249;gfa6cbba7a1_0_18"/>
          <p:cNvPicPr preferRelativeResize="0"/>
          <p:nvPr/>
        </p:nvPicPr>
        <p:blipFill rotWithShape="1">
          <a:blip r:embed="rId3">
            <a:alphaModFix/>
          </a:blip>
          <a:srcRect/>
          <a:stretch/>
        </p:blipFill>
        <p:spPr>
          <a:xfrm>
            <a:off x="984727" y="5418211"/>
            <a:ext cx="1793272" cy="143979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g292886edb35_6_0"/>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1800"/>
              <a:buNone/>
            </a:pPr>
            <a:r>
              <a:rPr lang="en-CA"/>
              <a:t>Land Acknowledgement</a:t>
            </a:r>
            <a:endParaRPr/>
          </a:p>
        </p:txBody>
      </p:sp>
      <p:sp>
        <p:nvSpPr>
          <p:cNvPr id="101" name="Google Shape;101;g292886edb35_6_0"/>
          <p:cNvSpPr txBox="1">
            <a:spLocks noGrp="1"/>
          </p:cNvSpPr>
          <p:nvPr>
            <p:ph type="body" idx="1"/>
          </p:nvPr>
        </p:nvSpPr>
        <p:spPr>
          <a:xfrm>
            <a:off x="838200" y="1825625"/>
            <a:ext cx="5181600" cy="4351200"/>
          </a:xfrm>
          <a:prstGeom prst="rect">
            <a:avLst/>
          </a:prstGeom>
          <a:noFill/>
          <a:ln>
            <a:noFill/>
          </a:ln>
        </p:spPr>
        <p:txBody>
          <a:bodyPr spcFirstLastPara="1" wrap="square" lIns="91425" tIns="45700" rIns="91425" bIns="45700" anchor="t" anchorCtr="0">
            <a:normAutofit fontScale="92500" lnSpcReduction="20000"/>
          </a:bodyPr>
          <a:lstStyle/>
          <a:p>
            <a:pPr marL="0" lvl="0" indent="0" algn="l" rtl="0">
              <a:lnSpc>
                <a:spcPct val="90000"/>
              </a:lnSpc>
              <a:spcBef>
                <a:spcPts val="1000"/>
              </a:spcBef>
              <a:spcAft>
                <a:spcPts val="0"/>
              </a:spcAft>
              <a:buSzPct val="69498"/>
              <a:buNone/>
            </a:pPr>
            <a:r>
              <a:rPr lang="en-CA"/>
              <a:t>We recognise that we live, work and play on the traditional territory of many nations including the Mississaugas of the Credit, the Anishinaabeg, the Chippewa, the Haudenosaunee and the Wendat peoples, and is now home to many diverse First Nations, Inuit and Métis peoples. We acknowledge that Toronto is covered by Treaty 13 (The Toronto Purchase) which represents a sovereign relationship between the Mississaugas of the Credit and the Crown</a:t>
            </a:r>
            <a:endParaRPr/>
          </a:p>
        </p:txBody>
      </p:sp>
      <p:pic>
        <p:nvPicPr>
          <p:cNvPr id="102" name="Google Shape;102;g292886edb35_6_0"/>
          <p:cNvPicPr preferRelativeResize="0"/>
          <p:nvPr/>
        </p:nvPicPr>
        <p:blipFill rotWithShape="1">
          <a:blip r:embed="rId3">
            <a:alphaModFix/>
          </a:blip>
          <a:srcRect/>
          <a:stretch/>
        </p:blipFill>
        <p:spPr>
          <a:xfrm>
            <a:off x="6288600" y="1825625"/>
            <a:ext cx="5065201" cy="3787199"/>
          </a:xfrm>
          <a:prstGeom prst="rect">
            <a:avLst/>
          </a:prstGeom>
          <a:noFill/>
          <a:ln>
            <a:noFill/>
          </a:ln>
        </p:spPr>
      </p:pic>
      <p:pic>
        <p:nvPicPr>
          <p:cNvPr id="103" name="Google Shape;103;g292886edb35_6_0"/>
          <p:cNvPicPr preferRelativeResize="0"/>
          <p:nvPr/>
        </p:nvPicPr>
        <p:blipFill rotWithShape="1">
          <a:blip r:embed="rId4">
            <a:alphaModFix/>
          </a:blip>
          <a:srcRect/>
          <a:stretch/>
        </p:blipFill>
        <p:spPr>
          <a:xfrm>
            <a:off x="10431150" y="0"/>
            <a:ext cx="1760850" cy="17608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g3103d878a29_0_0"/>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en-CA" sz="3300"/>
              <a:t>                </a:t>
            </a:r>
            <a:endParaRPr sz="3300"/>
          </a:p>
        </p:txBody>
      </p:sp>
      <p:pic>
        <p:nvPicPr>
          <p:cNvPr id="255" name="Google Shape;255;g3103d878a29_0_0"/>
          <p:cNvPicPr preferRelativeResize="0"/>
          <p:nvPr/>
        </p:nvPicPr>
        <p:blipFill rotWithShape="1">
          <a:blip r:embed="rId3">
            <a:alphaModFix/>
          </a:blip>
          <a:srcRect/>
          <a:stretch/>
        </p:blipFill>
        <p:spPr>
          <a:xfrm>
            <a:off x="287052" y="5441661"/>
            <a:ext cx="1793272" cy="1439790"/>
          </a:xfrm>
          <a:prstGeom prst="rect">
            <a:avLst/>
          </a:prstGeom>
          <a:noFill/>
          <a:ln>
            <a:noFill/>
          </a:ln>
        </p:spPr>
      </p:pic>
      <p:pic>
        <p:nvPicPr>
          <p:cNvPr id="256" name="Google Shape;256;g3103d878a29_0_0"/>
          <p:cNvPicPr preferRelativeResize="0"/>
          <p:nvPr/>
        </p:nvPicPr>
        <p:blipFill>
          <a:blip r:embed="rId4">
            <a:alphaModFix/>
          </a:blip>
          <a:stretch>
            <a:fillRect/>
          </a:stretch>
        </p:blipFill>
        <p:spPr>
          <a:xfrm>
            <a:off x="1765450" y="518650"/>
            <a:ext cx="10852050" cy="5304724"/>
          </a:xfrm>
          <a:prstGeom prst="rect">
            <a:avLst/>
          </a:prstGeom>
          <a:noFill/>
          <a:ln>
            <a:noFill/>
          </a:ln>
        </p:spPr>
      </p:pic>
      <p:sp>
        <p:nvSpPr>
          <p:cNvPr id="257" name="Google Shape;257;g3103d878a29_0_0"/>
          <p:cNvSpPr txBox="1"/>
          <p:nvPr/>
        </p:nvSpPr>
        <p:spPr>
          <a:xfrm>
            <a:off x="713425" y="365125"/>
            <a:ext cx="111099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sz="2800">
                <a:solidFill>
                  <a:schemeClr val="dk1"/>
                </a:solidFill>
                <a:latin typeface="Calibri"/>
                <a:ea typeface="Calibri"/>
                <a:cs typeface="Calibri"/>
                <a:sym typeface="Calibri"/>
              </a:rPr>
              <a:t>City-Wide Community Consultation: Resident Associations (Sept. 18, 2024)</a:t>
            </a:r>
            <a:endParaRPr sz="2800">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g3103d878a29_0_10"/>
          <p:cNvSpPr txBox="1">
            <a:spLocks noGrp="1"/>
          </p:cNvSpPr>
          <p:nvPr>
            <p:ph type="title"/>
          </p:nvPr>
        </p:nvSpPr>
        <p:spPr>
          <a:xfrm>
            <a:off x="2141350" y="5441650"/>
            <a:ext cx="9615900" cy="13257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SzPct val="54545"/>
              <a:buNone/>
            </a:pPr>
            <a:r>
              <a:rPr lang="en-CA" sz="3300"/>
              <a:t> </a:t>
            </a:r>
            <a:r>
              <a:rPr lang="en-CA" sz="2855"/>
              <a:t>Access to the September 18th Presentation can be found on the JRA website</a:t>
            </a:r>
            <a:r>
              <a:rPr lang="en-CA" sz="3188"/>
              <a:t> </a:t>
            </a:r>
            <a:r>
              <a:rPr lang="en-CA" sz="2233" u="sng">
                <a:solidFill>
                  <a:schemeClr val="hlink"/>
                </a:solidFill>
                <a:latin typeface="Arial"/>
                <a:ea typeface="Arial"/>
                <a:cs typeface="Arial"/>
                <a:sym typeface="Arial"/>
                <a:hlinkClick r:id="rId3"/>
              </a:rPr>
              <a:t>Design Your Main Street Junction Residents Association</a:t>
            </a:r>
            <a:r>
              <a:rPr lang="en-CA" sz="4433"/>
              <a:t> </a:t>
            </a:r>
            <a:r>
              <a:rPr lang="en-CA" sz="3300"/>
              <a:t>    </a:t>
            </a:r>
            <a:endParaRPr sz="3300"/>
          </a:p>
        </p:txBody>
      </p:sp>
      <p:pic>
        <p:nvPicPr>
          <p:cNvPr id="263" name="Google Shape;263;g3103d878a29_0_10"/>
          <p:cNvPicPr preferRelativeResize="0"/>
          <p:nvPr/>
        </p:nvPicPr>
        <p:blipFill rotWithShape="1">
          <a:blip r:embed="rId4">
            <a:alphaModFix/>
          </a:blip>
          <a:srcRect/>
          <a:stretch/>
        </p:blipFill>
        <p:spPr>
          <a:xfrm>
            <a:off x="287052" y="5441661"/>
            <a:ext cx="1793272" cy="1439790"/>
          </a:xfrm>
          <a:prstGeom prst="rect">
            <a:avLst/>
          </a:prstGeom>
          <a:noFill/>
          <a:ln>
            <a:noFill/>
          </a:ln>
        </p:spPr>
      </p:pic>
      <p:pic>
        <p:nvPicPr>
          <p:cNvPr id="264" name="Google Shape;264;g3103d878a29_0_10"/>
          <p:cNvPicPr preferRelativeResize="0"/>
          <p:nvPr/>
        </p:nvPicPr>
        <p:blipFill>
          <a:blip r:embed="rId5">
            <a:alphaModFix/>
          </a:blip>
          <a:stretch>
            <a:fillRect/>
          </a:stretch>
        </p:blipFill>
        <p:spPr>
          <a:xfrm>
            <a:off x="1670675" y="202700"/>
            <a:ext cx="9501425" cy="5344551"/>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68"/>
        <p:cNvGrpSpPr/>
        <p:nvPr/>
      </p:nvGrpSpPr>
      <p:grpSpPr>
        <a:xfrm>
          <a:off x="0" y="0"/>
          <a:ext cx="0" cy="0"/>
          <a:chOff x="0" y="0"/>
          <a:chExt cx="0" cy="0"/>
        </a:xfrm>
      </p:grpSpPr>
      <p:sp>
        <p:nvSpPr>
          <p:cNvPr id="269" name="Google Shape;269;g10153b1ef09_0_0"/>
          <p:cNvSpPr/>
          <p:nvPr/>
        </p:nvSpPr>
        <p:spPr>
          <a:xfrm>
            <a:off x="0" y="0"/>
            <a:ext cx="12192000" cy="6858000"/>
          </a:xfrm>
          <a:prstGeom prst="rect">
            <a:avLst/>
          </a:prstGeom>
          <a:solidFill>
            <a:srgbClr val="3F3F3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70" name="Google Shape;270;g10153b1ef09_0_0"/>
          <p:cNvSpPr txBox="1">
            <a:spLocks noGrp="1"/>
          </p:cNvSpPr>
          <p:nvPr>
            <p:ph type="ctrTitle"/>
          </p:nvPr>
        </p:nvSpPr>
        <p:spPr>
          <a:xfrm>
            <a:off x="6746625" y="543150"/>
            <a:ext cx="4645200" cy="29073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4200"/>
              <a:buFont typeface="Calibri"/>
              <a:buNone/>
            </a:pPr>
            <a:r>
              <a:rPr lang="en-CA" sz="4200">
                <a:solidFill>
                  <a:schemeClr val="lt1"/>
                </a:solidFill>
              </a:rPr>
              <a:t>Environmental Stewardship</a:t>
            </a:r>
            <a:endParaRPr sz="4200">
              <a:solidFill>
                <a:schemeClr val="lt1"/>
              </a:solidFill>
            </a:endParaRPr>
          </a:p>
        </p:txBody>
      </p:sp>
      <p:sp>
        <p:nvSpPr>
          <p:cNvPr id="271" name="Google Shape;271;g10153b1ef09_0_0"/>
          <p:cNvSpPr txBox="1">
            <a:spLocks noGrp="1"/>
          </p:cNvSpPr>
          <p:nvPr>
            <p:ph type="subTitle" idx="1"/>
          </p:nvPr>
        </p:nvSpPr>
        <p:spPr>
          <a:xfrm>
            <a:off x="6746625" y="4094751"/>
            <a:ext cx="4645200" cy="13887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2000"/>
              <a:buNone/>
            </a:pPr>
            <a:r>
              <a:rPr lang="en-CA" sz="2000">
                <a:solidFill>
                  <a:schemeClr val="lt1"/>
                </a:solidFill>
              </a:rPr>
              <a:t>Junction Residents Association</a:t>
            </a:r>
            <a:endParaRPr/>
          </a:p>
          <a:p>
            <a:pPr marL="0" lvl="0" indent="0" algn="l" rtl="0">
              <a:lnSpc>
                <a:spcPct val="90000"/>
              </a:lnSpc>
              <a:spcBef>
                <a:spcPts val="1000"/>
              </a:spcBef>
              <a:spcAft>
                <a:spcPts val="0"/>
              </a:spcAft>
              <a:buClr>
                <a:schemeClr val="lt1"/>
              </a:buClr>
              <a:buSzPts val="2000"/>
              <a:buNone/>
            </a:pPr>
            <a:r>
              <a:rPr lang="en-CA" sz="2000">
                <a:solidFill>
                  <a:schemeClr val="lt1"/>
                </a:solidFill>
              </a:rPr>
              <a:t>Annual General Meeting</a:t>
            </a:r>
            <a:endParaRPr/>
          </a:p>
          <a:p>
            <a:pPr marL="0" lvl="0" indent="0" algn="l" rtl="0">
              <a:lnSpc>
                <a:spcPct val="90000"/>
              </a:lnSpc>
              <a:spcBef>
                <a:spcPts val="1000"/>
              </a:spcBef>
              <a:spcAft>
                <a:spcPts val="0"/>
              </a:spcAft>
              <a:buClr>
                <a:schemeClr val="lt1"/>
              </a:buClr>
              <a:buSzPts val="2000"/>
              <a:buNone/>
            </a:pPr>
            <a:r>
              <a:rPr lang="en-CA" sz="2000">
                <a:solidFill>
                  <a:schemeClr val="lt1"/>
                </a:solidFill>
              </a:rPr>
              <a:t>November 2024</a:t>
            </a:r>
            <a:endParaRPr sz="2000">
              <a:solidFill>
                <a:schemeClr val="lt1"/>
              </a:solidFill>
            </a:endParaRPr>
          </a:p>
        </p:txBody>
      </p:sp>
      <p:sp>
        <p:nvSpPr>
          <p:cNvPr id="272" name="Google Shape;272;g10153b1ef09_0_0"/>
          <p:cNvSpPr/>
          <p:nvPr/>
        </p:nvSpPr>
        <p:spPr>
          <a:xfrm flipH="1">
            <a:off x="0" y="0"/>
            <a:ext cx="6172782" cy="6858000"/>
          </a:xfrm>
          <a:custGeom>
            <a:avLst/>
            <a:gdLst/>
            <a:ahLst/>
            <a:cxnLst/>
            <a:rect l="l" t="t" r="r" b="b"/>
            <a:pathLst>
              <a:path w="6172782" h="6858000" extrusionOk="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chemeClr val="lt1">
              <a:alpha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73" name="Google Shape;273;g10153b1ef09_0_0"/>
          <p:cNvSpPr/>
          <p:nvPr/>
        </p:nvSpPr>
        <p:spPr>
          <a:xfrm>
            <a:off x="0" y="0"/>
            <a:ext cx="6024154" cy="6858000"/>
          </a:xfrm>
          <a:custGeom>
            <a:avLst/>
            <a:gdLst/>
            <a:ahLst/>
            <a:cxnLst/>
            <a:rect l="l" t="t" r="r" b="b"/>
            <a:pathLst>
              <a:path w="6024154" h="6858000" extrusionOk="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274" name="Google Shape;274;g10153b1ef09_0_0"/>
          <p:cNvPicPr preferRelativeResize="0"/>
          <p:nvPr/>
        </p:nvPicPr>
        <p:blipFill rotWithShape="1">
          <a:blip r:embed="rId3">
            <a:alphaModFix/>
          </a:blip>
          <a:srcRect/>
          <a:stretch/>
        </p:blipFill>
        <p:spPr>
          <a:xfrm>
            <a:off x="419382" y="1120717"/>
            <a:ext cx="4047848" cy="3248392"/>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g296b1c1565d_3_0"/>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1000"/>
              </a:spcBef>
              <a:spcAft>
                <a:spcPts val="0"/>
              </a:spcAft>
              <a:buClr>
                <a:schemeClr val="dk1"/>
              </a:buClr>
              <a:buSzPts val="1100"/>
              <a:buFont typeface="Arial"/>
              <a:buNone/>
            </a:pPr>
            <a:r>
              <a:rPr lang="en-CA" sz="4200" b="1">
                <a:solidFill>
                  <a:srgbClr val="222222"/>
                </a:solidFill>
                <a:highlight>
                  <a:srgbClr val="FFFFFF"/>
                </a:highlight>
              </a:rPr>
              <a:t>Clean Toronto Together 2024 in the Junction</a:t>
            </a:r>
            <a:endParaRPr sz="7500"/>
          </a:p>
        </p:txBody>
      </p:sp>
      <p:sp>
        <p:nvSpPr>
          <p:cNvPr id="280" name="Google Shape;280;g296b1c1565d_3_0"/>
          <p:cNvSpPr txBox="1">
            <a:spLocks noGrp="1"/>
          </p:cNvSpPr>
          <p:nvPr>
            <p:ph type="body" idx="1"/>
          </p:nvPr>
        </p:nvSpPr>
        <p:spPr>
          <a:xfrm>
            <a:off x="838200" y="1825625"/>
            <a:ext cx="5334000" cy="43512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1000"/>
              </a:spcBef>
              <a:spcAft>
                <a:spcPts val="0"/>
              </a:spcAft>
              <a:buSzPts val="1800"/>
              <a:buNone/>
            </a:pPr>
            <a:r>
              <a:rPr lang="en-CA" sz="1900" b="1">
                <a:solidFill>
                  <a:srgbClr val="222222"/>
                </a:solidFill>
                <a:highlight>
                  <a:srgbClr val="FFFFFF"/>
                </a:highlight>
              </a:rPr>
              <a:t>Apr 2024</a:t>
            </a:r>
            <a:endParaRPr sz="1900" b="1">
              <a:solidFill>
                <a:srgbClr val="222222"/>
              </a:solidFill>
              <a:highlight>
                <a:srgbClr val="FFFFFF"/>
              </a:highlight>
            </a:endParaRPr>
          </a:p>
          <a:p>
            <a:pPr marL="0" lvl="0" indent="0" algn="l" rtl="0">
              <a:lnSpc>
                <a:spcPct val="90000"/>
              </a:lnSpc>
              <a:spcBef>
                <a:spcPts val="1000"/>
              </a:spcBef>
              <a:spcAft>
                <a:spcPts val="0"/>
              </a:spcAft>
              <a:buSzPts val="1800"/>
              <a:buNone/>
            </a:pPr>
            <a:r>
              <a:rPr lang="en-CA" sz="1900">
                <a:solidFill>
                  <a:srgbClr val="222222"/>
                </a:solidFill>
                <a:highlight>
                  <a:srgbClr val="FFFFFF"/>
                </a:highlight>
              </a:rPr>
              <a:t>City of Toronto’s </a:t>
            </a:r>
            <a:r>
              <a:rPr lang="en-CA" sz="1900" b="1">
                <a:solidFill>
                  <a:srgbClr val="222222"/>
                </a:solidFill>
                <a:highlight>
                  <a:srgbClr val="FFFFFF"/>
                </a:highlight>
              </a:rPr>
              <a:t>‘Clean Toronto Together’ </a:t>
            </a:r>
            <a:r>
              <a:rPr lang="en-CA" sz="1900">
                <a:solidFill>
                  <a:srgbClr val="222222"/>
                </a:solidFill>
                <a:highlight>
                  <a:srgbClr val="FFFFFF"/>
                </a:highlight>
              </a:rPr>
              <a:t>initiative - Saturday April 20</a:t>
            </a:r>
            <a:endParaRPr sz="1900">
              <a:solidFill>
                <a:srgbClr val="222222"/>
              </a:solidFill>
              <a:highlight>
                <a:srgbClr val="FFFFFF"/>
              </a:highlight>
            </a:endParaRPr>
          </a:p>
          <a:p>
            <a:pPr marL="0" lvl="0" indent="0" algn="l" rtl="0">
              <a:lnSpc>
                <a:spcPct val="90000"/>
              </a:lnSpc>
              <a:spcBef>
                <a:spcPts val="1000"/>
              </a:spcBef>
              <a:spcAft>
                <a:spcPts val="0"/>
              </a:spcAft>
              <a:buClr>
                <a:schemeClr val="dk1"/>
              </a:buClr>
              <a:buSzPts val="1100"/>
              <a:buFont typeface="Arial"/>
              <a:buNone/>
            </a:pPr>
            <a:r>
              <a:rPr lang="en-CA" sz="1900" u="sng">
                <a:solidFill>
                  <a:srgbClr val="1155CC"/>
                </a:solidFill>
                <a:highlight>
                  <a:srgbClr val="FFFFFF"/>
                </a:highlight>
                <a:hlinkClick r:id="rId3">
                  <a:extLst>
                    <a:ext uri="{A12FA001-AC4F-418D-AE19-62706E023703}">
                      <ahyp:hlinkClr xmlns:ahyp="http://schemas.microsoft.com/office/drawing/2018/hyperlinkcolor" val="tx"/>
                    </a:ext>
                  </a:extLst>
                </a:hlinkClick>
              </a:rPr>
              <a:t>https://www.toronto.ca/expher/lore-enjoy/festivals-events/clean-toronto-toget</a:t>
            </a:r>
            <a:endParaRPr sz="1900">
              <a:solidFill>
                <a:srgbClr val="222222"/>
              </a:solidFill>
              <a:highlight>
                <a:srgbClr val="FFFFFF"/>
              </a:highlight>
            </a:endParaRPr>
          </a:p>
          <a:p>
            <a:pPr marL="0" lvl="0" indent="0" algn="l" rtl="0">
              <a:lnSpc>
                <a:spcPct val="90000"/>
              </a:lnSpc>
              <a:spcBef>
                <a:spcPts val="1000"/>
              </a:spcBef>
              <a:spcAft>
                <a:spcPts val="0"/>
              </a:spcAft>
              <a:buSzPts val="1800"/>
              <a:buNone/>
            </a:pPr>
            <a:r>
              <a:rPr lang="en-CA" sz="1900">
                <a:solidFill>
                  <a:srgbClr val="222222"/>
                </a:solidFill>
                <a:highlight>
                  <a:srgbClr val="FFFFFF"/>
                </a:highlight>
              </a:rPr>
              <a:t>Participants allocated 30 minutes of their day to do a litter pick-up near their homes and brought their recycling and garbage bags to Malta Park for city collection.  </a:t>
            </a:r>
            <a:endParaRPr sz="1900">
              <a:solidFill>
                <a:srgbClr val="222222"/>
              </a:solidFill>
              <a:highlight>
                <a:srgbClr val="FFFFFF"/>
              </a:highlight>
            </a:endParaRPr>
          </a:p>
          <a:p>
            <a:pPr marL="0" lvl="0" indent="0" algn="l" rtl="0">
              <a:lnSpc>
                <a:spcPct val="90000"/>
              </a:lnSpc>
              <a:spcBef>
                <a:spcPts val="1000"/>
              </a:spcBef>
              <a:spcAft>
                <a:spcPts val="0"/>
              </a:spcAft>
              <a:buSzPts val="1800"/>
              <a:buNone/>
            </a:pPr>
            <a:endParaRPr sz="1950"/>
          </a:p>
        </p:txBody>
      </p:sp>
      <p:sp>
        <p:nvSpPr>
          <p:cNvPr id="281" name="Google Shape;281;g296b1c1565d_3_0"/>
          <p:cNvSpPr txBox="1">
            <a:spLocks noGrp="1"/>
          </p:cNvSpPr>
          <p:nvPr>
            <p:ph type="body" idx="2"/>
          </p:nvPr>
        </p:nvSpPr>
        <p:spPr>
          <a:xfrm>
            <a:off x="6172200" y="1825625"/>
            <a:ext cx="5181600" cy="43512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1800"/>
              <a:buNone/>
            </a:pPr>
            <a:endParaRPr/>
          </a:p>
        </p:txBody>
      </p:sp>
      <p:pic>
        <p:nvPicPr>
          <p:cNvPr id="282" name="Google Shape;282;g296b1c1565d_3_0"/>
          <p:cNvPicPr preferRelativeResize="0"/>
          <p:nvPr/>
        </p:nvPicPr>
        <p:blipFill rotWithShape="1">
          <a:blip r:embed="rId4">
            <a:alphaModFix/>
          </a:blip>
          <a:srcRect t="8497" b="17608"/>
          <a:stretch/>
        </p:blipFill>
        <p:spPr>
          <a:xfrm>
            <a:off x="6554825" y="1825625"/>
            <a:ext cx="4416352" cy="4488377"/>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BFF1F3"/>
        </a:solidFill>
        <a:effectLst/>
      </p:bgPr>
    </p:bg>
    <p:spTree>
      <p:nvGrpSpPr>
        <p:cNvPr id="1" name="Shape 286"/>
        <p:cNvGrpSpPr/>
        <p:nvPr/>
      </p:nvGrpSpPr>
      <p:grpSpPr>
        <a:xfrm>
          <a:off x="0" y="0"/>
          <a:ext cx="0" cy="0"/>
          <a:chOff x="0" y="0"/>
          <a:chExt cx="0" cy="0"/>
        </a:xfrm>
      </p:grpSpPr>
      <p:sp>
        <p:nvSpPr>
          <p:cNvPr id="287" name="Google Shape;287;g260283e2f9a_0_17"/>
          <p:cNvSpPr txBox="1">
            <a:spLocks noGrp="1"/>
          </p:cNvSpPr>
          <p:nvPr>
            <p:ph type="title"/>
          </p:nvPr>
        </p:nvSpPr>
        <p:spPr>
          <a:xfrm>
            <a:off x="752450" y="1685708"/>
            <a:ext cx="10515600" cy="10002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1800"/>
              <a:buNone/>
            </a:pPr>
            <a:r>
              <a:rPr lang="en-CA"/>
              <a:t>JAAST</a:t>
            </a:r>
            <a:endParaRPr/>
          </a:p>
        </p:txBody>
      </p:sp>
      <p:pic>
        <p:nvPicPr>
          <p:cNvPr id="288" name="Google Shape;288;g260283e2f9a_0_17"/>
          <p:cNvPicPr preferRelativeResize="0"/>
          <p:nvPr/>
        </p:nvPicPr>
        <p:blipFill rotWithShape="1">
          <a:blip r:embed="rId3">
            <a:alphaModFix/>
          </a:blip>
          <a:srcRect/>
          <a:stretch/>
        </p:blipFill>
        <p:spPr>
          <a:xfrm>
            <a:off x="629950" y="5418200"/>
            <a:ext cx="1793283" cy="1439800"/>
          </a:xfrm>
          <a:prstGeom prst="rect">
            <a:avLst/>
          </a:prstGeom>
          <a:noFill/>
          <a:ln>
            <a:noFill/>
          </a:ln>
        </p:spPr>
      </p:pic>
      <p:sp>
        <p:nvSpPr>
          <p:cNvPr id="289" name="Google Shape;289;g260283e2f9a_0_17"/>
          <p:cNvSpPr txBox="1"/>
          <p:nvPr/>
        </p:nvSpPr>
        <p:spPr>
          <a:xfrm>
            <a:off x="469500" y="248800"/>
            <a:ext cx="11253000" cy="8619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CA" sz="4400">
                <a:latin typeface="Calibri"/>
                <a:ea typeface="Calibri"/>
                <a:cs typeface="Calibri"/>
                <a:sym typeface="Calibri"/>
              </a:rPr>
              <a:t>Junction for Trees</a:t>
            </a:r>
            <a:endParaRPr sz="4400" b="0" i="0" u="none" strike="noStrike" cap="none">
              <a:solidFill>
                <a:srgbClr val="000000"/>
              </a:solidFill>
              <a:latin typeface="Calibri"/>
              <a:ea typeface="Calibri"/>
              <a:cs typeface="Calibri"/>
              <a:sym typeface="Calibri"/>
            </a:endParaRPr>
          </a:p>
        </p:txBody>
      </p:sp>
      <p:pic>
        <p:nvPicPr>
          <p:cNvPr id="290" name="Google Shape;290;g260283e2f9a_0_17"/>
          <p:cNvPicPr preferRelativeResize="0"/>
          <p:nvPr/>
        </p:nvPicPr>
        <p:blipFill rotWithShape="1">
          <a:blip r:embed="rId4">
            <a:alphaModFix/>
          </a:blip>
          <a:srcRect/>
          <a:stretch/>
        </p:blipFill>
        <p:spPr>
          <a:xfrm>
            <a:off x="2841448" y="1539300"/>
            <a:ext cx="3983026" cy="5119325"/>
          </a:xfrm>
          <a:prstGeom prst="rect">
            <a:avLst/>
          </a:prstGeom>
          <a:noFill/>
          <a:ln>
            <a:noFill/>
          </a:ln>
        </p:spPr>
      </p:pic>
      <p:sp>
        <p:nvSpPr>
          <p:cNvPr id="291" name="Google Shape;291;g260283e2f9a_0_17"/>
          <p:cNvSpPr txBox="1"/>
          <p:nvPr/>
        </p:nvSpPr>
        <p:spPr>
          <a:xfrm>
            <a:off x="7236400" y="1549925"/>
            <a:ext cx="4354200" cy="5119200"/>
          </a:xfrm>
          <a:prstGeom prst="rect">
            <a:avLst/>
          </a:prstGeom>
          <a:noFill/>
          <a:ln>
            <a:noFill/>
          </a:ln>
        </p:spPr>
        <p:txBody>
          <a:bodyPr spcFirstLastPara="1" wrap="square" lIns="91425" tIns="91425" rIns="91425" bIns="91425" anchor="t" anchorCtr="0">
            <a:noAutofit/>
          </a:bodyPr>
          <a:lstStyle/>
          <a:p>
            <a:pPr marL="457200" lvl="0" indent="-355600" algn="l" rtl="0">
              <a:spcBef>
                <a:spcPts val="0"/>
              </a:spcBef>
              <a:spcAft>
                <a:spcPts val="0"/>
              </a:spcAft>
              <a:buClr>
                <a:schemeClr val="dk1"/>
              </a:buClr>
              <a:buSzPts val="2000"/>
              <a:buFont typeface="Calibri"/>
              <a:buChar char="●"/>
            </a:pPr>
            <a:r>
              <a:rPr lang="en-CA" sz="2000">
                <a:solidFill>
                  <a:schemeClr val="dk1"/>
                </a:solidFill>
                <a:latin typeface="Calibri"/>
                <a:ea typeface="Calibri"/>
                <a:cs typeface="Calibri"/>
                <a:sym typeface="Calibri"/>
              </a:rPr>
              <a:t>In 2024, the JRA continued to share tree knowledge at community events and update resources on their website</a:t>
            </a:r>
            <a:endParaRPr sz="2000">
              <a:solidFill>
                <a:schemeClr val="dk1"/>
              </a:solidFill>
              <a:latin typeface="Calibri"/>
              <a:ea typeface="Calibri"/>
              <a:cs typeface="Calibri"/>
              <a:sym typeface="Calibri"/>
            </a:endParaRPr>
          </a:p>
          <a:p>
            <a:pPr marL="457200" lvl="0" indent="-355600" algn="l" rtl="0">
              <a:spcBef>
                <a:spcPts val="0"/>
              </a:spcBef>
              <a:spcAft>
                <a:spcPts val="0"/>
              </a:spcAft>
              <a:buClr>
                <a:schemeClr val="dk1"/>
              </a:buClr>
              <a:buSzPts val="2000"/>
              <a:buFont typeface="Calibri"/>
              <a:buChar char="●"/>
            </a:pPr>
            <a:r>
              <a:rPr lang="en-CA" sz="2000">
                <a:solidFill>
                  <a:schemeClr val="dk1"/>
                </a:solidFill>
                <a:latin typeface="Calibri"/>
                <a:ea typeface="Calibri"/>
                <a:cs typeface="Calibri"/>
                <a:sym typeface="Calibri"/>
              </a:rPr>
              <a:t>In April, the JRA participated in a tree equity score survey, a collaborative project implemented by LEAF and the City of Toronto; the goal of the survey is to understand more about the needs and interests of community groups that are working on tree issues.  </a:t>
            </a:r>
            <a:endParaRPr sz="2000">
              <a:solidFill>
                <a:schemeClr val="dk1"/>
              </a:solidFill>
              <a:latin typeface="Calibri"/>
              <a:ea typeface="Calibri"/>
              <a:cs typeface="Calibri"/>
              <a:sym typeface="Calibri"/>
            </a:endParaRPr>
          </a:p>
          <a:p>
            <a:pPr marL="0" lvl="0" indent="0" algn="l" rtl="0">
              <a:spcBef>
                <a:spcPts val="0"/>
              </a:spcBef>
              <a:spcAft>
                <a:spcPts val="0"/>
              </a:spcAft>
              <a:buNone/>
            </a:pPr>
            <a:endParaRPr sz="2000">
              <a:solidFill>
                <a:schemeClr val="dk1"/>
              </a:solidFill>
              <a:latin typeface="Calibri"/>
              <a:ea typeface="Calibri"/>
              <a:cs typeface="Calibri"/>
              <a:sym typeface="Calibri"/>
            </a:endParaRPr>
          </a:p>
          <a:p>
            <a:pPr marL="0" lvl="0" indent="0" algn="l" rtl="0">
              <a:spcBef>
                <a:spcPts val="0"/>
              </a:spcBef>
              <a:spcAft>
                <a:spcPts val="0"/>
              </a:spcAft>
              <a:buNone/>
            </a:pPr>
            <a:endParaRPr sz="2000">
              <a:solidFill>
                <a:schemeClr val="dk1"/>
              </a:solidFill>
              <a:latin typeface="Calibri"/>
              <a:ea typeface="Calibri"/>
              <a:cs typeface="Calibri"/>
              <a:sym typeface="Calibri"/>
            </a:endParaRPr>
          </a:p>
          <a:p>
            <a:pPr marL="0" lvl="0" indent="0" algn="l" rtl="0">
              <a:spcBef>
                <a:spcPts val="0"/>
              </a:spcBef>
              <a:spcAft>
                <a:spcPts val="0"/>
              </a:spcAft>
              <a:buNone/>
            </a:pPr>
            <a:endParaRPr sz="2000">
              <a:solidFill>
                <a:schemeClr val="dk1"/>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BFF1F3"/>
        </a:solidFill>
        <a:effectLst/>
      </p:bgPr>
    </p:bg>
    <p:spTree>
      <p:nvGrpSpPr>
        <p:cNvPr id="1" name="Shape 295"/>
        <p:cNvGrpSpPr/>
        <p:nvPr/>
      </p:nvGrpSpPr>
      <p:grpSpPr>
        <a:xfrm>
          <a:off x="0" y="0"/>
          <a:ext cx="0" cy="0"/>
          <a:chOff x="0" y="0"/>
          <a:chExt cx="0" cy="0"/>
        </a:xfrm>
      </p:grpSpPr>
      <p:sp>
        <p:nvSpPr>
          <p:cNvPr id="296" name="Google Shape;296;g260283e2f9a_0_6"/>
          <p:cNvSpPr txBox="1">
            <a:spLocks noGrp="1"/>
          </p:cNvSpPr>
          <p:nvPr>
            <p:ph type="ctrTitle"/>
          </p:nvPr>
        </p:nvSpPr>
        <p:spPr>
          <a:xfrm>
            <a:off x="1524000" y="242200"/>
            <a:ext cx="9144000" cy="939000"/>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90000"/>
              </a:lnSpc>
              <a:spcBef>
                <a:spcPts val="0"/>
              </a:spcBef>
              <a:spcAft>
                <a:spcPts val="0"/>
              </a:spcAft>
              <a:buSzPct val="162162"/>
              <a:buNone/>
            </a:pPr>
            <a:r>
              <a:rPr lang="en-CA" sz="3700"/>
              <a:t>Watering street trees is essential (https://toronto.weatherstats.ca/)</a:t>
            </a:r>
            <a:endParaRPr sz="3700"/>
          </a:p>
        </p:txBody>
      </p:sp>
      <p:pic>
        <p:nvPicPr>
          <p:cNvPr id="297" name="Google Shape;297;g260283e2f9a_0_6"/>
          <p:cNvPicPr preferRelativeResize="0"/>
          <p:nvPr/>
        </p:nvPicPr>
        <p:blipFill rotWithShape="1">
          <a:blip r:embed="rId3">
            <a:alphaModFix/>
          </a:blip>
          <a:srcRect/>
          <a:stretch/>
        </p:blipFill>
        <p:spPr>
          <a:xfrm>
            <a:off x="140677" y="5258161"/>
            <a:ext cx="1793272" cy="1439790"/>
          </a:xfrm>
          <a:prstGeom prst="rect">
            <a:avLst/>
          </a:prstGeom>
          <a:noFill/>
          <a:ln>
            <a:noFill/>
          </a:ln>
        </p:spPr>
      </p:pic>
      <p:pic>
        <p:nvPicPr>
          <p:cNvPr id="298" name="Google Shape;298;g260283e2f9a_0_6"/>
          <p:cNvPicPr preferRelativeResize="0"/>
          <p:nvPr/>
        </p:nvPicPr>
        <p:blipFill>
          <a:blip r:embed="rId4">
            <a:alphaModFix/>
          </a:blip>
          <a:stretch>
            <a:fillRect/>
          </a:stretch>
        </p:blipFill>
        <p:spPr>
          <a:xfrm>
            <a:off x="2086349" y="1333600"/>
            <a:ext cx="8960793" cy="5371999"/>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02"/>
        <p:cNvGrpSpPr/>
        <p:nvPr/>
      </p:nvGrpSpPr>
      <p:grpSpPr>
        <a:xfrm>
          <a:off x="0" y="0"/>
          <a:ext cx="0" cy="0"/>
          <a:chOff x="0" y="0"/>
          <a:chExt cx="0" cy="0"/>
        </a:xfrm>
      </p:grpSpPr>
      <p:sp>
        <p:nvSpPr>
          <p:cNvPr id="303" name="Google Shape;303;g10153b1ef09_0_18"/>
          <p:cNvSpPr/>
          <p:nvPr/>
        </p:nvSpPr>
        <p:spPr>
          <a:xfrm>
            <a:off x="0" y="0"/>
            <a:ext cx="12192000" cy="6858000"/>
          </a:xfrm>
          <a:prstGeom prst="rect">
            <a:avLst/>
          </a:prstGeom>
          <a:solidFill>
            <a:srgbClr val="3F3F3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04" name="Google Shape;304;g10153b1ef09_0_18"/>
          <p:cNvSpPr txBox="1">
            <a:spLocks noGrp="1"/>
          </p:cNvSpPr>
          <p:nvPr>
            <p:ph type="ctrTitle"/>
          </p:nvPr>
        </p:nvSpPr>
        <p:spPr>
          <a:xfrm>
            <a:off x="6172775" y="543150"/>
            <a:ext cx="5481600" cy="29073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4200"/>
              <a:buFont typeface="Calibri"/>
              <a:buNone/>
            </a:pPr>
            <a:r>
              <a:rPr lang="en-CA" sz="4200">
                <a:solidFill>
                  <a:schemeClr val="lt1"/>
                </a:solidFill>
              </a:rPr>
              <a:t>Finances </a:t>
            </a:r>
            <a:endParaRPr sz="4200">
              <a:solidFill>
                <a:schemeClr val="lt1"/>
              </a:solidFill>
            </a:endParaRPr>
          </a:p>
          <a:p>
            <a:pPr marL="457200" lvl="0" indent="-457200" algn="l" rtl="0">
              <a:lnSpc>
                <a:spcPct val="90000"/>
              </a:lnSpc>
              <a:spcBef>
                <a:spcPts val="0"/>
              </a:spcBef>
              <a:spcAft>
                <a:spcPts val="0"/>
              </a:spcAft>
              <a:buClr>
                <a:schemeClr val="lt1"/>
              </a:buClr>
              <a:buSzPts val="4200"/>
              <a:buChar char="●"/>
            </a:pPr>
            <a:r>
              <a:rPr lang="en-CA" sz="4200">
                <a:solidFill>
                  <a:schemeClr val="lt1"/>
                </a:solidFill>
              </a:rPr>
              <a:t>Financial Statements</a:t>
            </a:r>
            <a:endParaRPr sz="4200">
              <a:solidFill>
                <a:schemeClr val="lt1"/>
              </a:solidFill>
            </a:endParaRPr>
          </a:p>
          <a:p>
            <a:pPr marL="457200" lvl="0" indent="-457200" algn="l" rtl="0">
              <a:lnSpc>
                <a:spcPct val="90000"/>
              </a:lnSpc>
              <a:spcBef>
                <a:spcPts val="0"/>
              </a:spcBef>
              <a:spcAft>
                <a:spcPts val="0"/>
              </a:spcAft>
              <a:buClr>
                <a:schemeClr val="lt1"/>
              </a:buClr>
              <a:buSzPts val="4200"/>
              <a:buChar char="●"/>
            </a:pPr>
            <a:r>
              <a:rPr lang="en-CA" sz="4200">
                <a:solidFill>
                  <a:schemeClr val="lt1"/>
                </a:solidFill>
              </a:rPr>
              <a:t>Projected Budget</a:t>
            </a:r>
            <a:endParaRPr sz="4200">
              <a:solidFill>
                <a:schemeClr val="lt1"/>
              </a:solidFill>
            </a:endParaRPr>
          </a:p>
        </p:txBody>
      </p:sp>
      <p:sp>
        <p:nvSpPr>
          <p:cNvPr id="305" name="Google Shape;305;g10153b1ef09_0_18"/>
          <p:cNvSpPr txBox="1">
            <a:spLocks noGrp="1"/>
          </p:cNvSpPr>
          <p:nvPr>
            <p:ph type="subTitle" idx="1"/>
          </p:nvPr>
        </p:nvSpPr>
        <p:spPr>
          <a:xfrm>
            <a:off x="6746625" y="4094751"/>
            <a:ext cx="4645200" cy="13887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2000"/>
              <a:buNone/>
            </a:pPr>
            <a:r>
              <a:rPr lang="en-CA" sz="2000">
                <a:solidFill>
                  <a:schemeClr val="lt1"/>
                </a:solidFill>
              </a:rPr>
              <a:t>Junction Residents Association</a:t>
            </a:r>
            <a:endParaRPr/>
          </a:p>
          <a:p>
            <a:pPr marL="0" lvl="0" indent="0" algn="l" rtl="0">
              <a:lnSpc>
                <a:spcPct val="90000"/>
              </a:lnSpc>
              <a:spcBef>
                <a:spcPts val="1000"/>
              </a:spcBef>
              <a:spcAft>
                <a:spcPts val="0"/>
              </a:spcAft>
              <a:buClr>
                <a:schemeClr val="lt1"/>
              </a:buClr>
              <a:buSzPts val="2000"/>
              <a:buNone/>
            </a:pPr>
            <a:r>
              <a:rPr lang="en-CA" sz="2000">
                <a:solidFill>
                  <a:schemeClr val="lt1"/>
                </a:solidFill>
              </a:rPr>
              <a:t>Annual General Meeting</a:t>
            </a:r>
            <a:endParaRPr/>
          </a:p>
          <a:p>
            <a:pPr marL="0" lvl="0" indent="0" algn="l" rtl="0">
              <a:lnSpc>
                <a:spcPct val="90000"/>
              </a:lnSpc>
              <a:spcBef>
                <a:spcPts val="1000"/>
              </a:spcBef>
              <a:spcAft>
                <a:spcPts val="0"/>
              </a:spcAft>
              <a:buClr>
                <a:schemeClr val="lt1"/>
              </a:buClr>
              <a:buSzPts val="2000"/>
              <a:buNone/>
            </a:pPr>
            <a:r>
              <a:rPr lang="en-CA" sz="2000">
                <a:solidFill>
                  <a:schemeClr val="lt1"/>
                </a:solidFill>
              </a:rPr>
              <a:t>November 2024</a:t>
            </a:r>
            <a:endParaRPr sz="2000">
              <a:solidFill>
                <a:schemeClr val="lt1"/>
              </a:solidFill>
            </a:endParaRPr>
          </a:p>
        </p:txBody>
      </p:sp>
      <p:sp>
        <p:nvSpPr>
          <p:cNvPr id="306" name="Google Shape;306;g10153b1ef09_0_18"/>
          <p:cNvSpPr/>
          <p:nvPr/>
        </p:nvSpPr>
        <p:spPr>
          <a:xfrm flipH="1">
            <a:off x="0" y="0"/>
            <a:ext cx="6172782" cy="6858000"/>
          </a:xfrm>
          <a:custGeom>
            <a:avLst/>
            <a:gdLst/>
            <a:ahLst/>
            <a:cxnLst/>
            <a:rect l="l" t="t" r="r" b="b"/>
            <a:pathLst>
              <a:path w="6172782" h="6858000" extrusionOk="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chemeClr val="lt1">
              <a:alpha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07" name="Google Shape;307;g10153b1ef09_0_18"/>
          <p:cNvSpPr/>
          <p:nvPr/>
        </p:nvSpPr>
        <p:spPr>
          <a:xfrm>
            <a:off x="0" y="0"/>
            <a:ext cx="6024154" cy="6858000"/>
          </a:xfrm>
          <a:custGeom>
            <a:avLst/>
            <a:gdLst/>
            <a:ahLst/>
            <a:cxnLst/>
            <a:rect l="l" t="t" r="r" b="b"/>
            <a:pathLst>
              <a:path w="6024154" h="6858000" extrusionOk="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308" name="Google Shape;308;g10153b1ef09_0_18"/>
          <p:cNvPicPr preferRelativeResize="0"/>
          <p:nvPr/>
        </p:nvPicPr>
        <p:blipFill rotWithShape="1">
          <a:blip r:embed="rId3">
            <a:alphaModFix/>
          </a:blip>
          <a:srcRect/>
          <a:stretch/>
        </p:blipFill>
        <p:spPr>
          <a:xfrm>
            <a:off x="419382" y="1120717"/>
            <a:ext cx="4047848" cy="3248392"/>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pic>
        <p:nvPicPr>
          <p:cNvPr id="313" name="Google Shape;313;g1016eb49427_0_9"/>
          <p:cNvPicPr preferRelativeResize="0"/>
          <p:nvPr/>
        </p:nvPicPr>
        <p:blipFill rotWithShape="1">
          <a:blip r:embed="rId3">
            <a:alphaModFix/>
          </a:blip>
          <a:srcRect/>
          <a:stretch/>
        </p:blipFill>
        <p:spPr>
          <a:xfrm>
            <a:off x="10221152" y="5151836"/>
            <a:ext cx="1793272" cy="1439790"/>
          </a:xfrm>
          <a:prstGeom prst="rect">
            <a:avLst/>
          </a:prstGeom>
          <a:noFill/>
          <a:ln>
            <a:noFill/>
          </a:ln>
        </p:spPr>
      </p:pic>
      <p:pic>
        <p:nvPicPr>
          <p:cNvPr id="314" name="Google Shape;314;g1016eb49427_0_9"/>
          <p:cNvPicPr preferRelativeResize="0"/>
          <p:nvPr/>
        </p:nvPicPr>
        <p:blipFill>
          <a:blip r:embed="rId4">
            <a:alphaModFix/>
          </a:blip>
          <a:stretch>
            <a:fillRect/>
          </a:stretch>
        </p:blipFill>
        <p:spPr>
          <a:xfrm>
            <a:off x="743775" y="55375"/>
            <a:ext cx="9020376" cy="667727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pic>
        <p:nvPicPr>
          <p:cNvPr id="319" name="Google Shape;319;g2971e79b1b5_0_11"/>
          <p:cNvPicPr preferRelativeResize="0"/>
          <p:nvPr/>
        </p:nvPicPr>
        <p:blipFill rotWithShape="1">
          <a:blip r:embed="rId3">
            <a:alphaModFix/>
          </a:blip>
          <a:srcRect/>
          <a:stretch/>
        </p:blipFill>
        <p:spPr>
          <a:xfrm>
            <a:off x="984727" y="5418211"/>
            <a:ext cx="1793272" cy="1439790"/>
          </a:xfrm>
          <a:prstGeom prst="rect">
            <a:avLst/>
          </a:prstGeom>
          <a:noFill/>
          <a:ln>
            <a:noFill/>
          </a:ln>
        </p:spPr>
      </p:pic>
      <p:pic>
        <p:nvPicPr>
          <p:cNvPr id="320" name="Google Shape;320;g2971e79b1b5_0_11"/>
          <p:cNvPicPr preferRelativeResize="0"/>
          <p:nvPr/>
        </p:nvPicPr>
        <p:blipFill rotWithShape="1">
          <a:blip r:embed="rId4">
            <a:alphaModFix/>
          </a:blip>
          <a:srcRect/>
          <a:stretch/>
        </p:blipFill>
        <p:spPr>
          <a:xfrm>
            <a:off x="2930399" y="152400"/>
            <a:ext cx="8765351" cy="65532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pic>
        <p:nvPicPr>
          <p:cNvPr id="325" name="Google Shape;325;g2971e79b1b5_0_5"/>
          <p:cNvPicPr preferRelativeResize="0"/>
          <p:nvPr/>
        </p:nvPicPr>
        <p:blipFill rotWithShape="1">
          <a:blip r:embed="rId3">
            <a:alphaModFix/>
          </a:blip>
          <a:srcRect t="4086" b="4086"/>
          <a:stretch/>
        </p:blipFill>
        <p:spPr>
          <a:xfrm>
            <a:off x="1533999" y="0"/>
            <a:ext cx="9124024" cy="64760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BFF1F3"/>
        </a:solidFill>
        <a:effectLst/>
      </p:bgPr>
    </p:bg>
    <p:spTree>
      <p:nvGrpSpPr>
        <p:cNvPr id="1" name="Shape 107"/>
        <p:cNvGrpSpPr/>
        <p:nvPr/>
      </p:nvGrpSpPr>
      <p:grpSpPr>
        <a:xfrm>
          <a:off x="0" y="0"/>
          <a:ext cx="0" cy="0"/>
          <a:chOff x="0" y="0"/>
          <a:chExt cx="0" cy="0"/>
        </a:xfrm>
      </p:grpSpPr>
      <p:sp>
        <p:nvSpPr>
          <p:cNvPr id="108" name="Google Shape;108;g2928b37a1f0_0_0"/>
          <p:cNvSpPr/>
          <p:nvPr/>
        </p:nvSpPr>
        <p:spPr>
          <a:xfrm>
            <a:off x="0" y="0"/>
            <a:ext cx="12192000" cy="6858000"/>
          </a:xfrm>
          <a:prstGeom prst="rect">
            <a:avLst/>
          </a:prstGeom>
          <a:solidFill>
            <a:srgbClr val="3F3F3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9" name="Google Shape;109;g2928b37a1f0_0_0"/>
          <p:cNvSpPr txBox="1">
            <a:spLocks noGrp="1"/>
          </p:cNvSpPr>
          <p:nvPr>
            <p:ph type="subTitle" idx="1"/>
          </p:nvPr>
        </p:nvSpPr>
        <p:spPr>
          <a:xfrm>
            <a:off x="6172775" y="1627325"/>
            <a:ext cx="5564700" cy="17895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chemeClr val="dk1"/>
              </a:buClr>
              <a:buSzPts val="770"/>
              <a:buFont typeface="Arial"/>
              <a:buNone/>
            </a:pPr>
            <a:r>
              <a:rPr lang="en-CA" sz="3409" b="1">
                <a:solidFill>
                  <a:schemeClr val="lt1"/>
                </a:solidFill>
              </a:rPr>
              <a:t>JRA Board of Directors:</a:t>
            </a:r>
            <a:endParaRPr sz="3409" b="1">
              <a:solidFill>
                <a:schemeClr val="lt1"/>
              </a:solidFill>
            </a:endParaRPr>
          </a:p>
          <a:p>
            <a:pPr marL="0" lvl="0" indent="0" algn="ctr" rtl="0">
              <a:lnSpc>
                <a:spcPct val="100000"/>
              </a:lnSpc>
              <a:spcBef>
                <a:spcPts val="0"/>
              </a:spcBef>
              <a:spcAft>
                <a:spcPts val="0"/>
              </a:spcAft>
              <a:buClr>
                <a:schemeClr val="dk1"/>
              </a:buClr>
              <a:buSzPts val="770"/>
              <a:buFont typeface="Arial"/>
              <a:buNone/>
            </a:pPr>
            <a:r>
              <a:rPr lang="en-CA" sz="3409" b="1">
                <a:solidFill>
                  <a:schemeClr val="lt1"/>
                </a:solidFill>
              </a:rPr>
              <a:t>Areas of Focus for 2024</a:t>
            </a:r>
            <a:endParaRPr sz="3409" b="1">
              <a:solidFill>
                <a:schemeClr val="lt1"/>
              </a:solidFill>
            </a:endParaRPr>
          </a:p>
        </p:txBody>
      </p:sp>
      <p:sp>
        <p:nvSpPr>
          <p:cNvPr id="110" name="Google Shape;110;g2928b37a1f0_0_0"/>
          <p:cNvSpPr/>
          <p:nvPr/>
        </p:nvSpPr>
        <p:spPr>
          <a:xfrm flipH="1">
            <a:off x="0" y="0"/>
            <a:ext cx="6172782" cy="6858000"/>
          </a:xfrm>
          <a:custGeom>
            <a:avLst/>
            <a:gdLst/>
            <a:ahLst/>
            <a:cxnLst/>
            <a:rect l="l" t="t" r="r" b="b"/>
            <a:pathLst>
              <a:path w="6172782" h="6858000" extrusionOk="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chemeClr val="lt1">
              <a:alpha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11" name="Google Shape;111;g2928b37a1f0_0_0"/>
          <p:cNvSpPr/>
          <p:nvPr/>
        </p:nvSpPr>
        <p:spPr>
          <a:xfrm>
            <a:off x="0" y="0"/>
            <a:ext cx="6024154" cy="6858000"/>
          </a:xfrm>
          <a:custGeom>
            <a:avLst/>
            <a:gdLst/>
            <a:ahLst/>
            <a:cxnLst/>
            <a:rect l="l" t="t" r="r" b="b"/>
            <a:pathLst>
              <a:path w="6024154" h="6858000" extrusionOk="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112" name="Google Shape;112;g2928b37a1f0_0_0"/>
          <p:cNvPicPr preferRelativeResize="0"/>
          <p:nvPr/>
        </p:nvPicPr>
        <p:blipFill rotWithShape="1">
          <a:blip r:embed="rId3">
            <a:alphaModFix/>
          </a:blip>
          <a:srcRect/>
          <a:stretch/>
        </p:blipFill>
        <p:spPr>
          <a:xfrm>
            <a:off x="419382" y="1120717"/>
            <a:ext cx="4047844" cy="3248392"/>
          </a:xfrm>
          <a:prstGeom prst="rect">
            <a:avLst/>
          </a:prstGeom>
          <a:noFill/>
          <a:ln>
            <a:noFill/>
          </a:ln>
        </p:spPr>
      </p:pic>
      <p:sp>
        <p:nvSpPr>
          <p:cNvPr id="113" name="Google Shape;113;g2928b37a1f0_0_0"/>
          <p:cNvSpPr txBox="1">
            <a:spLocks noGrp="1"/>
          </p:cNvSpPr>
          <p:nvPr>
            <p:ph type="subTitle" idx="1"/>
          </p:nvPr>
        </p:nvSpPr>
        <p:spPr>
          <a:xfrm>
            <a:off x="6478052" y="4052543"/>
            <a:ext cx="4645200" cy="1147800"/>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chemeClr val="lt1"/>
              </a:buClr>
              <a:buSzPts val="2000"/>
              <a:buNone/>
            </a:pPr>
            <a:r>
              <a:rPr lang="en-CA" sz="2000">
                <a:solidFill>
                  <a:schemeClr val="lt1"/>
                </a:solidFill>
              </a:rPr>
              <a:t>Junction Residents Association</a:t>
            </a:r>
            <a:endParaRPr/>
          </a:p>
          <a:p>
            <a:pPr marL="0" lvl="0" indent="0" algn="l" rtl="0">
              <a:lnSpc>
                <a:spcPct val="90000"/>
              </a:lnSpc>
              <a:spcBef>
                <a:spcPts val="1000"/>
              </a:spcBef>
              <a:spcAft>
                <a:spcPts val="0"/>
              </a:spcAft>
              <a:buClr>
                <a:schemeClr val="lt1"/>
              </a:buClr>
              <a:buSzPts val="2000"/>
              <a:buNone/>
            </a:pPr>
            <a:r>
              <a:rPr lang="en-CA" sz="2000">
                <a:solidFill>
                  <a:schemeClr val="lt1"/>
                </a:solidFill>
              </a:rPr>
              <a:t>Annual General Meeting</a:t>
            </a:r>
            <a:endParaRPr/>
          </a:p>
          <a:p>
            <a:pPr marL="0" lvl="0" indent="0" algn="l" rtl="0">
              <a:lnSpc>
                <a:spcPct val="90000"/>
              </a:lnSpc>
              <a:spcBef>
                <a:spcPts val="1000"/>
              </a:spcBef>
              <a:spcAft>
                <a:spcPts val="0"/>
              </a:spcAft>
              <a:buClr>
                <a:schemeClr val="lt1"/>
              </a:buClr>
              <a:buSzPts val="2000"/>
              <a:buNone/>
            </a:pPr>
            <a:r>
              <a:rPr lang="en-CA" sz="2000">
                <a:solidFill>
                  <a:schemeClr val="lt1"/>
                </a:solidFill>
              </a:rPr>
              <a:t>November 2024</a:t>
            </a:r>
            <a:endParaRPr sz="2000">
              <a:solidFill>
                <a:schemeClr val="lt1"/>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29"/>
        <p:cNvGrpSpPr/>
        <p:nvPr/>
      </p:nvGrpSpPr>
      <p:grpSpPr>
        <a:xfrm>
          <a:off x="0" y="0"/>
          <a:ext cx="0" cy="0"/>
          <a:chOff x="0" y="0"/>
          <a:chExt cx="0" cy="0"/>
        </a:xfrm>
      </p:grpSpPr>
      <p:sp>
        <p:nvSpPr>
          <p:cNvPr id="330" name="Google Shape;330;g2fc60701f51_0_0"/>
          <p:cNvSpPr/>
          <p:nvPr/>
        </p:nvSpPr>
        <p:spPr>
          <a:xfrm>
            <a:off x="0" y="0"/>
            <a:ext cx="12192000" cy="6858000"/>
          </a:xfrm>
          <a:prstGeom prst="rect">
            <a:avLst/>
          </a:prstGeom>
          <a:solidFill>
            <a:srgbClr val="3F3F3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31" name="Google Shape;331;g2fc60701f51_0_0"/>
          <p:cNvSpPr txBox="1">
            <a:spLocks noGrp="1"/>
          </p:cNvSpPr>
          <p:nvPr>
            <p:ph type="ctrTitle"/>
          </p:nvPr>
        </p:nvSpPr>
        <p:spPr>
          <a:xfrm>
            <a:off x="6746627" y="902535"/>
            <a:ext cx="4645200" cy="28890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4200"/>
              <a:buFont typeface="Calibri"/>
              <a:buNone/>
            </a:pPr>
            <a:r>
              <a:rPr lang="en-CA" sz="4200">
                <a:solidFill>
                  <a:schemeClr val="lt1"/>
                </a:solidFill>
              </a:rPr>
              <a:t>Q &amp; A </a:t>
            </a:r>
            <a:endParaRPr sz="4200">
              <a:solidFill>
                <a:schemeClr val="lt1"/>
              </a:solidFill>
            </a:endParaRPr>
          </a:p>
        </p:txBody>
      </p:sp>
      <p:sp>
        <p:nvSpPr>
          <p:cNvPr id="332" name="Google Shape;332;g2fc60701f51_0_0"/>
          <p:cNvSpPr txBox="1">
            <a:spLocks noGrp="1"/>
          </p:cNvSpPr>
          <p:nvPr>
            <p:ph type="subTitle" idx="1"/>
          </p:nvPr>
        </p:nvSpPr>
        <p:spPr>
          <a:xfrm>
            <a:off x="6746627" y="4750893"/>
            <a:ext cx="4645200" cy="1147800"/>
          </a:xfrm>
          <a:prstGeom prst="rect">
            <a:avLst/>
          </a:prstGeom>
          <a:noFill/>
          <a:ln>
            <a:noFill/>
          </a:ln>
        </p:spPr>
        <p:txBody>
          <a:bodyPr spcFirstLastPara="1" wrap="square" lIns="91425" tIns="45700" rIns="91425" bIns="45700" anchor="t" anchorCtr="0">
            <a:normAutofit fontScale="77500" lnSpcReduction="20000"/>
          </a:bodyPr>
          <a:lstStyle/>
          <a:p>
            <a:pPr marL="0" lvl="0" indent="0" algn="l" rtl="0">
              <a:lnSpc>
                <a:spcPct val="90000"/>
              </a:lnSpc>
              <a:spcBef>
                <a:spcPts val="0"/>
              </a:spcBef>
              <a:spcAft>
                <a:spcPts val="0"/>
              </a:spcAft>
              <a:buClr>
                <a:schemeClr val="lt1"/>
              </a:buClr>
              <a:buSzPct val="100000"/>
              <a:buNone/>
            </a:pPr>
            <a:r>
              <a:rPr lang="en-CA" sz="2000">
                <a:solidFill>
                  <a:schemeClr val="lt1"/>
                </a:solidFill>
              </a:rPr>
              <a:t>Junction Residents Association</a:t>
            </a:r>
            <a:endParaRPr/>
          </a:p>
          <a:p>
            <a:pPr marL="0" lvl="0" indent="0" algn="l" rtl="0">
              <a:lnSpc>
                <a:spcPct val="90000"/>
              </a:lnSpc>
              <a:spcBef>
                <a:spcPts val="1000"/>
              </a:spcBef>
              <a:spcAft>
                <a:spcPts val="0"/>
              </a:spcAft>
              <a:buClr>
                <a:schemeClr val="lt1"/>
              </a:buClr>
              <a:buSzPct val="100000"/>
              <a:buNone/>
            </a:pPr>
            <a:r>
              <a:rPr lang="en-CA" sz="2000">
                <a:solidFill>
                  <a:schemeClr val="lt1"/>
                </a:solidFill>
              </a:rPr>
              <a:t>Annual General Meeting</a:t>
            </a:r>
            <a:endParaRPr/>
          </a:p>
          <a:p>
            <a:pPr marL="0" lvl="0" indent="0" algn="l" rtl="0">
              <a:lnSpc>
                <a:spcPct val="90000"/>
              </a:lnSpc>
              <a:spcBef>
                <a:spcPts val="1000"/>
              </a:spcBef>
              <a:spcAft>
                <a:spcPts val="0"/>
              </a:spcAft>
              <a:buClr>
                <a:schemeClr val="lt1"/>
              </a:buClr>
              <a:buSzPct val="100000"/>
              <a:buNone/>
            </a:pPr>
            <a:r>
              <a:rPr lang="en-CA" sz="2000">
                <a:solidFill>
                  <a:schemeClr val="lt1"/>
                </a:solidFill>
              </a:rPr>
              <a:t>November 2024</a:t>
            </a:r>
            <a:endParaRPr sz="2000">
              <a:solidFill>
                <a:schemeClr val="lt1"/>
              </a:solidFill>
            </a:endParaRPr>
          </a:p>
          <a:p>
            <a:pPr marL="0" lvl="0" indent="0" algn="l" rtl="0">
              <a:lnSpc>
                <a:spcPct val="90000"/>
              </a:lnSpc>
              <a:spcBef>
                <a:spcPts val="1000"/>
              </a:spcBef>
              <a:spcAft>
                <a:spcPts val="0"/>
              </a:spcAft>
              <a:buClr>
                <a:schemeClr val="lt1"/>
              </a:buClr>
              <a:buSzPct val="100000"/>
              <a:buNone/>
            </a:pPr>
            <a:endParaRPr sz="2000">
              <a:solidFill>
                <a:schemeClr val="lt1"/>
              </a:solidFill>
            </a:endParaRPr>
          </a:p>
        </p:txBody>
      </p:sp>
      <p:sp>
        <p:nvSpPr>
          <p:cNvPr id="333" name="Google Shape;333;g2fc60701f51_0_0"/>
          <p:cNvSpPr/>
          <p:nvPr/>
        </p:nvSpPr>
        <p:spPr>
          <a:xfrm flipH="1">
            <a:off x="0" y="0"/>
            <a:ext cx="6172782" cy="6858000"/>
          </a:xfrm>
          <a:custGeom>
            <a:avLst/>
            <a:gdLst/>
            <a:ahLst/>
            <a:cxnLst/>
            <a:rect l="l" t="t" r="r" b="b"/>
            <a:pathLst>
              <a:path w="6172782" h="6858000" extrusionOk="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chemeClr val="lt1">
              <a:alpha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34" name="Google Shape;334;g2fc60701f51_0_0"/>
          <p:cNvSpPr/>
          <p:nvPr/>
        </p:nvSpPr>
        <p:spPr>
          <a:xfrm>
            <a:off x="0" y="0"/>
            <a:ext cx="6024154" cy="6858000"/>
          </a:xfrm>
          <a:custGeom>
            <a:avLst/>
            <a:gdLst/>
            <a:ahLst/>
            <a:cxnLst/>
            <a:rect l="l" t="t" r="r" b="b"/>
            <a:pathLst>
              <a:path w="6024154" h="6858000" extrusionOk="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335" name="Google Shape;335;g2fc60701f51_0_0"/>
          <p:cNvPicPr preferRelativeResize="0"/>
          <p:nvPr/>
        </p:nvPicPr>
        <p:blipFill rotWithShape="1">
          <a:blip r:embed="rId3">
            <a:alphaModFix/>
          </a:blip>
          <a:srcRect/>
          <a:stretch/>
        </p:blipFill>
        <p:spPr>
          <a:xfrm>
            <a:off x="419382" y="1120717"/>
            <a:ext cx="4047848" cy="3248392"/>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9"/>
        <p:cNvGrpSpPr/>
        <p:nvPr/>
      </p:nvGrpSpPr>
      <p:grpSpPr>
        <a:xfrm>
          <a:off x="0" y="0"/>
          <a:ext cx="0" cy="0"/>
          <a:chOff x="0" y="0"/>
          <a:chExt cx="0" cy="0"/>
        </a:xfrm>
      </p:grpSpPr>
      <p:sp>
        <p:nvSpPr>
          <p:cNvPr id="340" name="Google Shape;340;g10153b1ef09_0_36"/>
          <p:cNvSpPr/>
          <p:nvPr/>
        </p:nvSpPr>
        <p:spPr>
          <a:xfrm>
            <a:off x="0" y="0"/>
            <a:ext cx="12192000" cy="6858000"/>
          </a:xfrm>
          <a:prstGeom prst="rect">
            <a:avLst/>
          </a:prstGeom>
          <a:solidFill>
            <a:srgbClr val="3F3F3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41" name="Google Shape;341;g10153b1ef09_0_36"/>
          <p:cNvSpPr txBox="1">
            <a:spLocks noGrp="1"/>
          </p:cNvSpPr>
          <p:nvPr>
            <p:ph type="ctrTitle"/>
          </p:nvPr>
        </p:nvSpPr>
        <p:spPr>
          <a:xfrm>
            <a:off x="6746627" y="559635"/>
            <a:ext cx="4645200" cy="2889000"/>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chemeClr val="lt1"/>
              </a:buClr>
              <a:buSzPct val="100000"/>
              <a:buFont typeface="Calibri"/>
              <a:buNone/>
            </a:pPr>
            <a:endParaRPr sz="4200">
              <a:solidFill>
                <a:schemeClr val="lt1"/>
              </a:solidFill>
            </a:endParaRPr>
          </a:p>
          <a:p>
            <a:pPr marL="0" lvl="0" indent="0" algn="l" rtl="0">
              <a:lnSpc>
                <a:spcPct val="90000"/>
              </a:lnSpc>
              <a:spcBef>
                <a:spcPts val="0"/>
              </a:spcBef>
              <a:spcAft>
                <a:spcPts val="0"/>
              </a:spcAft>
              <a:buClr>
                <a:schemeClr val="lt1"/>
              </a:buClr>
              <a:buSzPct val="100000"/>
              <a:buFont typeface="Calibri"/>
              <a:buNone/>
            </a:pPr>
            <a:endParaRPr sz="4200">
              <a:solidFill>
                <a:schemeClr val="lt1"/>
              </a:solidFill>
            </a:endParaRPr>
          </a:p>
          <a:p>
            <a:pPr marL="0" lvl="0" indent="0" algn="l" rtl="0">
              <a:lnSpc>
                <a:spcPct val="90000"/>
              </a:lnSpc>
              <a:spcBef>
                <a:spcPts val="0"/>
              </a:spcBef>
              <a:spcAft>
                <a:spcPts val="0"/>
              </a:spcAft>
              <a:buClr>
                <a:schemeClr val="lt1"/>
              </a:buClr>
              <a:buSzPct val="100000"/>
              <a:buFont typeface="Calibri"/>
              <a:buNone/>
            </a:pPr>
            <a:r>
              <a:rPr lang="en-CA" sz="4200">
                <a:solidFill>
                  <a:schemeClr val="lt1"/>
                </a:solidFill>
              </a:rPr>
              <a:t>Voting</a:t>
            </a:r>
            <a:endParaRPr sz="4200">
              <a:solidFill>
                <a:schemeClr val="lt1"/>
              </a:solidFill>
            </a:endParaRPr>
          </a:p>
          <a:p>
            <a:pPr marL="0" lvl="0" indent="0" algn="l" rtl="0">
              <a:lnSpc>
                <a:spcPct val="90000"/>
              </a:lnSpc>
              <a:spcBef>
                <a:spcPts val="0"/>
              </a:spcBef>
              <a:spcAft>
                <a:spcPts val="0"/>
              </a:spcAft>
              <a:buClr>
                <a:schemeClr val="lt1"/>
              </a:buClr>
              <a:buSzPct val="100000"/>
              <a:buFont typeface="Calibri"/>
              <a:buNone/>
            </a:pPr>
            <a:endParaRPr sz="4200">
              <a:solidFill>
                <a:schemeClr val="lt1"/>
              </a:solidFill>
            </a:endParaRPr>
          </a:p>
          <a:p>
            <a:pPr marL="457200" lvl="0" indent="-468630" algn="l" rtl="0">
              <a:lnSpc>
                <a:spcPct val="90000"/>
              </a:lnSpc>
              <a:spcBef>
                <a:spcPts val="0"/>
              </a:spcBef>
              <a:spcAft>
                <a:spcPts val="0"/>
              </a:spcAft>
              <a:buClr>
                <a:schemeClr val="lt1"/>
              </a:buClr>
              <a:buSzPct val="100000"/>
              <a:buChar char="●"/>
            </a:pPr>
            <a:r>
              <a:rPr lang="en-CA" sz="4200">
                <a:solidFill>
                  <a:schemeClr val="lt1"/>
                </a:solidFill>
              </a:rPr>
              <a:t>2025 Budget </a:t>
            </a:r>
            <a:endParaRPr sz="4200">
              <a:solidFill>
                <a:schemeClr val="lt1"/>
              </a:solidFill>
            </a:endParaRPr>
          </a:p>
          <a:p>
            <a:pPr marL="457200" lvl="0" indent="-468630" algn="l" rtl="0">
              <a:lnSpc>
                <a:spcPct val="90000"/>
              </a:lnSpc>
              <a:spcBef>
                <a:spcPts val="0"/>
              </a:spcBef>
              <a:spcAft>
                <a:spcPts val="0"/>
              </a:spcAft>
              <a:buClr>
                <a:schemeClr val="lt1"/>
              </a:buClr>
              <a:buSzPct val="100000"/>
              <a:buChar char="●"/>
            </a:pPr>
            <a:r>
              <a:rPr lang="en-CA" sz="4200">
                <a:solidFill>
                  <a:schemeClr val="lt1"/>
                </a:solidFill>
              </a:rPr>
              <a:t>Board of Directors</a:t>
            </a:r>
            <a:endParaRPr sz="4200">
              <a:solidFill>
                <a:schemeClr val="lt1"/>
              </a:solidFill>
            </a:endParaRPr>
          </a:p>
        </p:txBody>
      </p:sp>
      <p:sp>
        <p:nvSpPr>
          <p:cNvPr id="342" name="Google Shape;342;g10153b1ef09_0_36"/>
          <p:cNvSpPr txBox="1">
            <a:spLocks noGrp="1"/>
          </p:cNvSpPr>
          <p:nvPr>
            <p:ph type="subTitle" idx="1"/>
          </p:nvPr>
        </p:nvSpPr>
        <p:spPr>
          <a:xfrm>
            <a:off x="6746627" y="4750893"/>
            <a:ext cx="4645200" cy="1147800"/>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chemeClr val="lt1"/>
              </a:buClr>
              <a:buSzPts val="2000"/>
              <a:buNone/>
            </a:pPr>
            <a:r>
              <a:rPr lang="en-CA" sz="2000">
                <a:solidFill>
                  <a:schemeClr val="lt1"/>
                </a:solidFill>
              </a:rPr>
              <a:t>Junction Residents Association</a:t>
            </a:r>
            <a:endParaRPr/>
          </a:p>
          <a:p>
            <a:pPr marL="0" lvl="0" indent="0" algn="l" rtl="0">
              <a:lnSpc>
                <a:spcPct val="90000"/>
              </a:lnSpc>
              <a:spcBef>
                <a:spcPts val="1000"/>
              </a:spcBef>
              <a:spcAft>
                <a:spcPts val="0"/>
              </a:spcAft>
              <a:buClr>
                <a:schemeClr val="lt1"/>
              </a:buClr>
              <a:buSzPts val="2000"/>
              <a:buNone/>
            </a:pPr>
            <a:r>
              <a:rPr lang="en-CA" sz="2000">
                <a:solidFill>
                  <a:schemeClr val="lt1"/>
                </a:solidFill>
              </a:rPr>
              <a:t>Annual General Meeting</a:t>
            </a:r>
            <a:endParaRPr/>
          </a:p>
          <a:p>
            <a:pPr marL="0" lvl="0" indent="0" algn="l" rtl="0">
              <a:lnSpc>
                <a:spcPct val="90000"/>
              </a:lnSpc>
              <a:spcBef>
                <a:spcPts val="1000"/>
              </a:spcBef>
              <a:spcAft>
                <a:spcPts val="0"/>
              </a:spcAft>
              <a:buClr>
                <a:schemeClr val="lt1"/>
              </a:buClr>
              <a:buSzPts val="2000"/>
              <a:buNone/>
            </a:pPr>
            <a:r>
              <a:rPr lang="en-CA" sz="2000">
                <a:solidFill>
                  <a:schemeClr val="lt1"/>
                </a:solidFill>
              </a:rPr>
              <a:t>November 2024</a:t>
            </a:r>
            <a:endParaRPr sz="2000">
              <a:solidFill>
                <a:schemeClr val="lt1"/>
              </a:solidFill>
            </a:endParaRPr>
          </a:p>
        </p:txBody>
      </p:sp>
      <p:sp>
        <p:nvSpPr>
          <p:cNvPr id="343" name="Google Shape;343;g10153b1ef09_0_36"/>
          <p:cNvSpPr/>
          <p:nvPr/>
        </p:nvSpPr>
        <p:spPr>
          <a:xfrm flipH="1">
            <a:off x="0" y="0"/>
            <a:ext cx="6172782" cy="6858000"/>
          </a:xfrm>
          <a:custGeom>
            <a:avLst/>
            <a:gdLst/>
            <a:ahLst/>
            <a:cxnLst/>
            <a:rect l="l" t="t" r="r" b="b"/>
            <a:pathLst>
              <a:path w="6172782" h="6858000" extrusionOk="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chemeClr val="lt1">
              <a:alpha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44" name="Google Shape;344;g10153b1ef09_0_36"/>
          <p:cNvSpPr/>
          <p:nvPr/>
        </p:nvSpPr>
        <p:spPr>
          <a:xfrm>
            <a:off x="0" y="0"/>
            <a:ext cx="6024154" cy="6858000"/>
          </a:xfrm>
          <a:custGeom>
            <a:avLst/>
            <a:gdLst/>
            <a:ahLst/>
            <a:cxnLst/>
            <a:rect l="l" t="t" r="r" b="b"/>
            <a:pathLst>
              <a:path w="6024154" h="6858000" extrusionOk="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345" name="Google Shape;345;g10153b1ef09_0_36"/>
          <p:cNvPicPr preferRelativeResize="0"/>
          <p:nvPr/>
        </p:nvPicPr>
        <p:blipFill rotWithShape="1">
          <a:blip r:embed="rId3">
            <a:alphaModFix/>
          </a:blip>
          <a:srcRect/>
          <a:stretch/>
        </p:blipFill>
        <p:spPr>
          <a:xfrm>
            <a:off x="419382" y="1120717"/>
            <a:ext cx="4047848" cy="3248392"/>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g2fc788c448b_0_1"/>
          <p:cNvSpPr txBox="1">
            <a:spLocks noGrp="1"/>
          </p:cNvSpPr>
          <p:nvPr>
            <p:ph type="ctrTitle"/>
          </p:nvPr>
        </p:nvSpPr>
        <p:spPr>
          <a:xfrm>
            <a:off x="1524000" y="1122367"/>
            <a:ext cx="9144000" cy="7461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SzPts val="990"/>
              <a:buNone/>
            </a:pPr>
            <a:r>
              <a:rPr lang="en-CA" sz="4500"/>
              <a:t>Voting Process </a:t>
            </a:r>
            <a:endParaRPr sz="4500"/>
          </a:p>
        </p:txBody>
      </p:sp>
      <p:sp>
        <p:nvSpPr>
          <p:cNvPr id="351" name="Google Shape;351;g2fc788c448b_0_1"/>
          <p:cNvSpPr txBox="1">
            <a:spLocks noGrp="1"/>
          </p:cNvSpPr>
          <p:nvPr>
            <p:ph type="subTitle" idx="1"/>
          </p:nvPr>
        </p:nvSpPr>
        <p:spPr>
          <a:xfrm>
            <a:off x="1524000" y="1868505"/>
            <a:ext cx="9144000" cy="4684200"/>
          </a:xfrm>
          <a:prstGeom prst="rect">
            <a:avLst/>
          </a:prstGeom>
          <a:solidFill>
            <a:srgbClr val="BFF1F3"/>
          </a:solidFill>
        </p:spPr>
        <p:txBody>
          <a:bodyPr spcFirstLastPara="1" wrap="square" lIns="91425" tIns="45700" rIns="91425" bIns="45700" anchor="t" anchorCtr="0">
            <a:normAutofit fontScale="62500" lnSpcReduction="20000"/>
          </a:bodyPr>
          <a:lstStyle/>
          <a:p>
            <a:pPr marL="0" lvl="0" indent="0" algn="l" rtl="0">
              <a:spcBef>
                <a:spcPts val="0"/>
              </a:spcBef>
              <a:spcAft>
                <a:spcPts val="0"/>
              </a:spcAft>
              <a:buNone/>
            </a:pPr>
            <a:br>
              <a:rPr lang="en-CA" sz="1200">
                <a:latin typeface="Verdana"/>
                <a:ea typeface="Verdana"/>
                <a:cs typeface="Verdana"/>
                <a:sym typeface="Verdana"/>
              </a:rPr>
            </a:br>
            <a:r>
              <a:rPr lang="en-CA" sz="1200">
                <a:latin typeface="Verdana"/>
                <a:ea typeface="Verdana"/>
                <a:cs typeface="Verdana"/>
                <a:sym typeface="Verdana"/>
              </a:rPr>
              <a:t>           </a:t>
            </a:r>
            <a:r>
              <a:rPr lang="en-CA" sz="4500"/>
              <a:t>Projected Budget</a:t>
            </a:r>
            <a:endParaRPr sz="4500"/>
          </a:p>
          <a:p>
            <a:pPr marL="457200" lvl="0" indent="-325005" algn="l" rtl="0">
              <a:lnSpc>
                <a:spcPct val="100000"/>
              </a:lnSpc>
              <a:spcBef>
                <a:spcPts val="1400"/>
              </a:spcBef>
              <a:spcAft>
                <a:spcPts val="0"/>
              </a:spcAft>
              <a:buSzPct val="100000"/>
              <a:buFont typeface="Times New Roman"/>
              <a:buChar char="●"/>
            </a:pPr>
            <a:r>
              <a:rPr lang="en-CA" sz="2429">
                <a:latin typeface="Verdana"/>
                <a:ea typeface="Verdana"/>
                <a:cs typeface="Verdana"/>
                <a:sym typeface="Verdana"/>
              </a:rPr>
              <a:t>The Projected Budget for 2025 will be voted on. Approval will be based on the majority of the Members present or vote by proxy.</a:t>
            </a:r>
            <a:endParaRPr sz="3214"/>
          </a:p>
          <a:p>
            <a:pPr marL="457200" lvl="0" indent="0" algn="l" rtl="0">
              <a:lnSpc>
                <a:spcPct val="100000"/>
              </a:lnSpc>
              <a:spcBef>
                <a:spcPts val="1400"/>
              </a:spcBef>
              <a:spcAft>
                <a:spcPts val="0"/>
              </a:spcAft>
              <a:buNone/>
            </a:pPr>
            <a:endParaRPr sz="2143">
              <a:latin typeface="Verdana"/>
              <a:ea typeface="Verdana"/>
              <a:cs typeface="Verdana"/>
              <a:sym typeface="Verdana"/>
            </a:endParaRPr>
          </a:p>
          <a:p>
            <a:pPr marL="457200" lvl="0" indent="0" algn="l" rtl="0">
              <a:spcBef>
                <a:spcPts val="0"/>
              </a:spcBef>
              <a:spcAft>
                <a:spcPts val="0"/>
              </a:spcAft>
              <a:buNone/>
            </a:pPr>
            <a:r>
              <a:rPr lang="en-CA" sz="4500"/>
              <a:t>Board of Directors</a:t>
            </a:r>
            <a:endParaRPr sz="2143">
              <a:latin typeface="Verdana"/>
              <a:ea typeface="Verdana"/>
              <a:cs typeface="Verdana"/>
              <a:sym typeface="Verdana"/>
            </a:endParaRPr>
          </a:p>
          <a:p>
            <a:pPr marL="457200" lvl="0" indent="-325005" algn="l" rtl="0">
              <a:lnSpc>
                <a:spcPct val="100000"/>
              </a:lnSpc>
              <a:spcBef>
                <a:spcPts val="1400"/>
              </a:spcBef>
              <a:spcAft>
                <a:spcPts val="0"/>
              </a:spcAft>
              <a:buSzPct val="100000"/>
              <a:buFont typeface="Times New Roman"/>
              <a:buChar char="●"/>
            </a:pPr>
            <a:r>
              <a:rPr lang="en-CA" sz="2429">
                <a:latin typeface="Verdana"/>
                <a:ea typeface="Verdana"/>
                <a:cs typeface="Verdana"/>
                <a:sym typeface="Verdana"/>
              </a:rPr>
              <a:t>Each position will be voted on individually.</a:t>
            </a:r>
            <a:endParaRPr sz="2429">
              <a:latin typeface="Times New Roman"/>
              <a:ea typeface="Times New Roman"/>
              <a:cs typeface="Times New Roman"/>
              <a:sym typeface="Times New Roman"/>
            </a:endParaRPr>
          </a:p>
          <a:p>
            <a:pPr marL="457200" lvl="0" indent="-325005" algn="l" rtl="0">
              <a:lnSpc>
                <a:spcPct val="100000"/>
              </a:lnSpc>
              <a:spcBef>
                <a:spcPts val="0"/>
              </a:spcBef>
              <a:spcAft>
                <a:spcPts val="0"/>
              </a:spcAft>
              <a:buSzPct val="100000"/>
              <a:buFont typeface="Times New Roman"/>
              <a:buChar char="●"/>
            </a:pPr>
            <a:r>
              <a:rPr lang="en-CA" sz="2429">
                <a:latin typeface="Verdana"/>
                <a:ea typeface="Verdana"/>
                <a:cs typeface="Verdana"/>
                <a:sym typeface="Verdana"/>
              </a:rPr>
              <a:t>Members will have an opportunity to nominate other members for a specific position at the AGM. The nomination will need to be seconded by another member.</a:t>
            </a:r>
            <a:endParaRPr sz="2429">
              <a:latin typeface="Times New Roman"/>
              <a:ea typeface="Times New Roman"/>
              <a:cs typeface="Times New Roman"/>
              <a:sym typeface="Times New Roman"/>
            </a:endParaRPr>
          </a:p>
          <a:p>
            <a:pPr marL="457200" lvl="0" indent="-325005" algn="l" rtl="0">
              <a:lnSpc>
                <a:spcPct val="100000"/>
              </a:lnSpc>
              <a:spcBef>
                <a:spcPts val="0"/>
              </a:spcBef>
              <a:spcAft>
                <a:spcPts val="0"/>
              </a:spcAft>
              <a:buSzPct val="100000"/>
              <a:buFont typeface="Times New Roman"/>
              <a:buChar char="●"/>
            </a:pPr>
            <a:r>
              <a:rPr lang="en-CA" sz="2429">
                <a:latin typeface="Verdana"/>
                <a:ea typeface="Verdana"/>
                <a:cs typeface="Verdana"/>
                <a:sym typeface="Verdana"/>
              </a:rPr>
              <a:t>This process will continue until all nominees are identified for the position. </a:t>
            </a:r>
            <a:endParaRPr sz="2429">
              <a:latin typeface="Times New Roman"/>
              <a:ea typeface="Times New Roman"/>
              <a:cs typeface="Times New Roman"/>
              <a:sym typeface="Times New Roman"/>
            </a:endParaRPr>
          </a:p>
          <a:p>
            <a:pPr marL="457200" lvl="0" indent="-325005" algn="l" rtl="0">
              <a:lnSpc>
                <a:spcPct val="100000"/>
              </a:lnSpc>
              <a:spcBef>
                <a:spcPts val="0"/>
              </a:spcBef>
              <a:spcAft>
                <a:spcPts val="0"/>
              </a:spcAft>
              <a:buSzPct val="100000"/>
              <a:buFont typeface="Times New Roman"/>
              <a:buChar char="●"/>
            </a:pPr>
            <a:r>
              <a:rPr lang="en-CA" sz="2429">
                <a:latin typeface="Verdana"/>
                <a:ea typeface="Verdana"/>
                <a:cs typeface="Verdana"/>
                <a:sym typeface="Verdana"/>
              </a:rPr>
              <a:t>There will either be a vote, or candidates will be acclaimed by being declared elected, based on how many nominees are identified for each position.</a:t>
            </a:r>
            <a:endParaRPr sz="2429">
              <a:latin typeface="Times New Roman"/>
              <a:ea typeface="Times New Roman"/>
              <a:cs typeface="Times New Roman"/>
              <a:sym typeface="Times New Roman"/>
            </a:endParaRPr>
          </a:p>
          <a:p>
            <a:pPr marL="457200" lvl="0" indent="-325005" algn="l" rtl="0">
              <a:lnSpc>
                <a:spcPct val="100000"/>
              </a:lnSpc>
              <a:spcBef>
                <a:spcPts val="0"/>
              </a:spcBef>
              <a:spcAft>
                <a:spcPts val="0"/>
              </a:spcAft>
              <a:buSzPct val="100000"/>
              <a:buFont typeface="Times New Roman"/>
              <a:buChar char="●"/>
            </a:pPr>
            <a:r>
              <a:rPr lang="en-CA" sz="2429">
                <a:latin typeface="Verdana"/>
                <a:ea typeface="Verdana"/>
                <a:cs typeface="Verdana"/>
                <a:sym typeface="Verdana"/>
              </a:rPr>
              <a:t>Each candidate or nominee will have a minute or so to address the members before the vote takes place.</a:t>
            </a:r>
            <a:endParaRPr sz="2429">
              <a:latin typeface="Times New Roman"/>
              <a:ea typeface="Times New Roman"/>
              <a:cs typeface="Times New Roman"/>
              <a:sym typeface="Times New Roman"/>
            </a:endParaRPr>
          </a:p>
          <a:p>
            <a:pPr marL="457200" lvl="0" indent="-325005" algn="l" rtl="0">
              <a:lnSpc>
                <a:spcPct val="100000"/>
              </a:lnSpc>
              <a:spcBef>
                <a:spcPts val="0"/>
              </a:spcBef>
              <a:spcAft>
                <a:spcPts val="0"/>
              </a:spcAft>
              <a:buSzPct val="100000"/>
              <a:buFont typeface="Times New Roman"/>
              <a:buChar char="●"/>
            </a:pPr>
            <a:r>
              <a:rPr lang="en-CA" sz="2429">
                <a:latin typeface="Verdana"/>
                <a:ea typeface="Verdana"/>
                <a:cs typeface="Verdana"/>
                <a:sym typeface="Verdana"/>
              </a:rPr>
              <a:t>We will then take a vote by show of hands. Board Members will be selected based on majority. </a:t>
            </a:r>
            <a:endParaRPr sz="2429">
              <a:latin typeface="Times New Roman"/>
              <a:ea typeface="Times New Roman"/>
              <a:cs typeface="Times New Roman"/>
              <a:sym typeface="Times New Roman"/>
            </a:endParaRPr>
          </a:p>
          <a:p>
            <a:pPr marL="0" lvl="0" indent="0" algn="l" rtl="0">
              <a:spcBef>
                <a:spcPts val="1400"/>
              </a:spcBef>
              <a:spcAft>
                <a:spcPts val="0"/>
              </a:spcAft>
              <a:buClr>
                <a:schemeClr val="lt1"/>
              </a:buClr>
              <a:buSzPct val="100000"/>
              <a:buFont typeface="Calibri"/>
              <a:buNone/>
            </a:pPr>
            <a:endParaRPr sz="4200">
              <a:solidFill>
                <a:schemeClr val="lt1"/>
              </a:solidFill>
            </a:endParaRPr>
          </a:p>
          <a:p>
            <a:pPr marL="0" lvl="0" indent="0" algn="ctr" rtl="0">
              <a:spcBef>
                <a:spcPts val="1000"/>
              </a:spcBef>
              <a:spcAft>
                <a:spcPts val="0"/>
              </a:spcAft>
              <a:buNone/>
            </a:pP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55"/>
        <p:cNvGrpSpPr/>
        <p:nvPr/>
      </p:nvGrpSpPr>
      <p:grpSpPr>
        <a:xfrm>
          <a:off x="0" y="0"/>
          <a:ext cx="0" cy="0"/>
          <a:chOff x="0" y="0"/>
          <a:chExt cx="0" cy="0"/>
        </a:xfrm>
      </p:grpSpPr>
      <p:sp>
        <p:nvSpPr>
          <p:cNvPr id="356" name="Google Shape;356;g30208dc7331_2_92"/>
          <p:cNvSpPr/>
          <p:nvPr/>
        </p:nvSpPr>
        <p:spPr>
          <a:xfrm>
            <a:off x="0" y="0"/>
            <a:ext cx="12192000" cy="6858000"/>
          </a:xfrm>
          <a:prstGeom prst="rect">
            <a:avLst/>
          </a:prstGeom>
          <a:solidFill>
            <a:srgbClr val="3F3F3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57" name="Google Shape;357;g30208dc7331_2_92"/>
          <p:cNvSpPr txBox="1">
            <a:spLocks noGrp="1"/>
          </p:cNvSpPr>
          <p:nvPr>
            <p:ph type="ctrTitle"/>
          </p:nvPr>
        </p:nvSpPr>
        <p:spPr>
          <a:xfrm>
            <a:off x="6269025" y="1286225"/>
            <a:ext cx="5817000" cy="675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lt1"/>
              </a:buClr>
              <a:buSzPts val="4200"/>
              <a:buFont typeface="Calibri"/>
              <a:buNone/>
            </a:pPr>
            <a:r>
              <a:rPr lang="en-CA" sz="3400" b="1">
                <a:solidFill>
                  <a:schemeClr val="lt1"/>
                </a:solidFill>
              </a:rPr>
              <a:t>Open Discussion</a:t>
            </a:r>
            <a:endParaRPr sz="3400" b="1">
              <a:solidFill>
                <a:schemeClr val="lt1"/>
              </a:solidFill>
            </a:endParaRPr>
          </a:p>
        </p:txBody>
      </p:sp>
      <p:sp>
        <p:nvSpPr>
          <p:cNvPr id="358" name="Google Shape;358;g30208dc7331_2_92"/>
          <p:cNvSpPr/>
          <p:nvPr/>
        </p:nvSpPr>
        <p:spPr>
          <a:xfrm flipH="1">
            <a:off x="0" y="0"/>
            <a:ext cx="6172782" cy="6858000"/>
          </a:xfrm>
          <a:custGeom>
            <a:avLst/>
            <a:gdLst/>
            <a:ahLst/>
            <a:cxnLst/>
            <a:rect l="l" t="t" r="r" b="b"/>
            <a:pathLst>
              <a:path w="6172782" h="6858000" extrusionOk="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chemeClr val="lt1">
              <a:alpha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59" name="Google Shape;359;g30208dc7331_2_92"/>
          <p:cNvSpPr/>
          <p:nvPr/>
        </p:nvSpPr>
        <p:spPr>
          <a:xfrm>
            <a:off x="0" y="0"/>
            <a:ext cx="6024154" cy="6858000"/>
          </a:xfrm>
          <a:custGeom>
            <a:avLst/>
            <a:gdLst/>
            <a:ahLst/>
            <a:cxnLst/>
            <a:rect l="l" t="t" r="r" b="b"/>
            <a:pathLst>
              <a:path w="6024154" h="6858000" extrusionOk="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360" name="Google Shape;360;g30208dc7331_2_92"/>
          <p:cNvPicPr preferRelativeResize="0"/>
          <p:nvPr/>
        </p:nvPicPr>
        <p:blipFill rotWithShape="1">
          <a:blip r:embed="rId3">
            <a:alphaModFix/>
          </a:blip>
          <a:srcRect/>
          <a:stretch/>
        </p:blipFill>
        <p:spPr>
          <a:xfrm>
            <a:off x="419382" y="1120717"/>
            <a:ext cx="4047848" cy="3248392"/>
          </a:xfrm>
          <a:prstGeom prst="rect">
            <a:avLst/>
          </a:prstGeom>
          <a:noFill/>
          <a:ln>
            <a:noFill/>
          </a:ln>
        </p:spPr>
      </p:pic>
      <p:sp>
        <p:nvSpPr>
          <p:cNvPr id="361" name="Google Shape;361;g30208dc7331_2_92"/>
          <p:cNvSpPr txBox="1">
            <a:spLocks noGrp="1"/>
          </p:cNvSpPr>
          <p:nvPr>
            <p:ph type="subTitle" idx="1"/>
          </p:nvPr>
        </p:nvSpPr>
        <p:spPr>
          <a:xfrm>
            <a:off x="6478052" y="4052543"/>
            <a:ext cx="4645200" cy="1147800"/>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chemeClr val="lt1"/>
              </a:buClr>
              <a:buSzPts val="2000"/>
              <a:buNone/>
            </a:pPr>
            <a:r>
              <a:rPr lang="en-CA" sz="2000">
                <a:solidFill>
                  <a:schemeClr val="lt1"/>
                </a:solidFill>
              </a:rPr>
              <a:t>Junction Residents Association</a:t>
            </a:r>
            <a:endParaRPr/>
          </a:p>
          <a:p>
            <a:pPr marL="0" lvl="0" indent="0" algn="l" rtl="0">
              <a:lnSpc>
                <a:spcPct val="90000"/>
              </a:lnSpc>
              <a:spcBef>
                <a:spcPts val="1000"/>
              </a:spcBef>
              <a:spcAft>
                <a:spcPts val="0"/>
              </a:spcAft>
              <a:buClr>
                <a:schemeClr val="lt1"/>
              </a:buClr>
              <a:buSzPts val="2000"/>
              <a:buNone/>
            </a:pPr>
            <a:r>
              <a:rPr lang="en-CA" sz="2000">
                <a:solidFill>
                  <a:schemeClr val="lt1"/>
                </a:solidFill>
              </a:rPr>
              <a:t>Annual General Meeting</a:t>
            </a:r>
            <a:endParaRPr/>
          </a:p>
          <a:p>
            <a:pPr marL="0" lvl="0" indent="0" algn="l" rtl="0">
              <a:lnSpc>
                <a:spcPct val="90000"/>
              </a:lnSpc>
              <a:spcBef>
                <a:spcPts val="1000"/>
              </a:spcBef>
              <a:spcAft>
                <a:spcPts val="0"/>
              </a:spcAft>
              <a:buClr>
                <a:schemeClr val="lt1"/>
              </a:buClr>
              <a:buSzPts val="2000"/>
              <a:buNone/>
            </a:pPr>
            <a:r>
              <a:rPr lang="en-CA" sz="2000">
                <a:solidFill>
                  <a:schemeClr val="lt1"/>
                </a:solidFill>
              </a:rPr>
              <a:t>November 2024</a:t>
            </a:r>
            <a:endParaRPr sz="2000">
              <a:solidFill>
                <a:schemeClr val="lt1"/>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BFF1F3"/>
        </a:solidFill>
        <a:effectLst/>
      </p:bgPr>
    </p:bg>
    <p:spTree>
      <p:nvGrpSpPr>
        <p:cNvPr id="1" name="Shape 365"/>
        <p:cNvGrpSpPr/>
        <p:nvPr/>
      </p:nvGrpSpPr>
      <p:grpSpPr>
        <a:xfrm>
          <a:off x="0" y="0"/>
          <a:ext cx="0" cy="0"/>
          <a:chOff x="0" y="0"/>
          <a:chExt cx="0" cy="0"/>
        </a:xfrm>
      </p:grpSpPr>
      <p:sp>
        <p:nvSpPr>
          <p:cNvPr id="366" name="Google Shape;366;g101146a7ed4_2_38"/>
          <p:cNvSpPr/>
          <p:nvPr/>
        </p:nvSpPr>
        <p:spPr>
          <a:xfrm>
            <a:off x="0" y="0"/>
            <a:ext cx="12192000" cy="6858000"/>
          </a:xfrm>
          <a:prstGeom prst="rect">
            <a:avLst/>
          </a:prstGeom>
          <a:solidFill>
            <a:srgbClr val="3F3F3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67" name="Google Shape;367;g101146a7ed4_2_38"/>
          <p:cNvSpPr txBox="1">
            <a:spLocks noGrp="1"/>
          </p:cNvSpPr>
          <p:nvPr>
            <p:ph type="ctrTitle"/>
          </p:nvPr>
        </p:nvSpPr>
        <p:spPr>
          <a:xfrm>
            <a:off x="6172775" y="2877775"/>
            <a:ext cx="5911200" cy="26631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lt1"/>
              </a:buClr>
              <a:buSzPts val="2000"/>
              <a:buFont typeface="Arial"/>
              <a:buNone/>
            </a:pPr>
            <a:r>
              <a:rPr lang="en-CA" sz="5800" b="1">
                <a:solidFill>
                  <a:schemeClr val="lt1"/>
                </a:solidFill>
              </a:rPr>
              <a:t>Thank you!</a:t>
            </a:r>
            <a:endParaRPr sz="6200" b="1"/>
          </a:p>
          <a:p>
            <a:pPr marL="0" lvl="0" indent="0" algn="l" rtl="0">
              <a:lnSpc>
                <a:spcPct val="90000"/>
              </a:lnSpc>
              <a:spcBef>
                <a:spcPts val="1000"/>
              </a:spcBef>
              <a:spcAft>
                <a:spcPts val="0"/>
              </a:spcAft>
              <a:buClr>
                <a:schemeClr val="lt1"/>
              </a:buClr>
              <a:buSzPts val="2000"/>
              <a:buFont typeface="Arial"/>
              <a:buNone/>
            </a:pPr>
            <a:endParaRPr sz="3700" b="1">
              <a:solidFill>
                <a:schemeClr val="lt1"/>
              </a:solidFill>
            </a:endParaRPr>
          </a:p>
        </p:txBody>
      </p:sp>
      <p:sp>
        <p:nvSpPr>
          <p:cNvPr id="368" name="Google Shape;368;g101146a7ed4_2_38"/>
          <p:cNvSpPr txBox="1">
            <a:spLocks noGrp="1"/>
          </p:cNvSpPr>
          <p:nvPr>
            <p:ph type="subTitle" idx="1"/>
          </p:nvPr>
        </p:nvSpPr>
        <p:spPr>
          <a:xfrm>
            <a:off x="6172775" y="3092525"/>
            <a:ext cx="5564700" cy="17895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770"/>
              <a:buNone/>
            </a:pPr>
            <a:endParaRPr sz="3609" b="1" i="1">
              <a:solidFill>
                <a:schemeClr val="lt1"/>
              </a:solidFill>
            </a:endParaRPr>
          </a:p>
          <a:p>
            <a:pPr marL="0" lvl="0" indent="0" algn="l" rtl="0">
              <a:lnSpc>
                <a:spcPct val="100000"/>
              </a:lnSpc>
              <a:spcBef>
                <a:spcPts val="0"/>
              </a:spcBef>
              <a:spcAft>
                <a:spcPts val="0"/>
              </a:spcAft>
              <a:buClr>
                <a:schemeClr val="dk1"/>
              </a:buClr>
              <a:buSzPts val="770"/>
              <a:buNone/>
            </a:pPr>
            <a:endParaRPr sz="3409" b="1" i="1">
              <a:solidFill>
                <a:schemeClr val="lt1"/>
              </a:solidFill>
            </a:endParaRPr>
          </a:p>
          <a:p>
            <a:pPr marL="0" lvl="0" indent="0" algn="l" rtl="0">
              <a:lnSpc>
                <a:spcPct val="100000"/>
              </a:lnSpc>
              <a:spcBef>
                <a:spcPts val="0"/>
              </a:spcBef>
              <a:spcAft>
                <a:spcPts val="0"/>
              </a:spcAft>
              <a:buClr>
                <a:schemeClr val="dk1"/>
              </a:buClr>
              <a:buSzPts val="770"/>
              <a:buNone/>
            </a:pPr>
            <a:endParaRPr sz="3409" b="1" i="1">
              <a:solidFill>
                <a:schemeClr val="lt1"/>
              </a:solidFill>
            </a:endParaRPr>
          </a:p>
        </p:txBody>
      </p:sp>
      <p:sp>
        <p:nvSpPr>
          <p:cNvPr id="369" name="Google Shape;369;g101146a7ed4_2_38"/>
          <p:cNvSpPr/>
          <p:nvPr/>
        </p:nvSpPr>
        <p:spPr>
          <a:xfrm flipH="1">
            <a:off x="0" y="0"/>
            <a:ext cx="6172782" cy="6858000"/>
          </a:xfrm>
          <a:custGeom>
            <a:avLst/>
            <a:gdLst/>
            <a:ahLst/>
            <a:cxnLst/>
            <a:rect l="l" t="t" r="r" b="b"/>
            <a:pathLst>
              <a:path w="6172782" h="6858000" extrusionOk="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chemeClr val="lt1">
              <a:alpha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70" name="Google Shape;370;g101146a7ed4_2_38"/>
          <p:cNvSpPr/>
          <p:nvPr/>
        </p:nvSpPr>
        <p:spPr>
          <a:xfrm>
            <a:off x="0" y="0"/>
            <a:ext cx="6024154" cy="6858000"/>
          </a:xfrm>
          <a:custGeom>
            <a:avLst/>
            <a:gdLst/>
            <a:ahLst/>
            <a:cxnLst/>
            <a:rect l="l" t="t" r="r" b="b"/>
            <a:pathLst>
              <a:path w="6024154" h="6858000" extrusionOk="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371" name="Google Shape;371;g101146a7ed4_2_38"/>
          <p:cNvPicPr preferRelativeResize="0"/>
          <p:nvPr/>
        </p:nvPicPr>
        <p:blipFill rotWithShape="1">
          <a:blip r:embed="rId3">
            <a:alphaModFix/>
          </a:blip>
          <a:srcRect/>
          <a:stretch/>
        </p:blipFill>
        <p:spPr>
          <a:xfrm>
            <a:off x="419382" y="1120717"/>
            <a:ext cx="4047848" cy="3248392"/>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g100ab84bab5_0_84"/>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CA"/>
              <a:t>JRA Board Members (2022-2024 Term)</a:t>
            </a:r>
            <a:endParaRPr/>
          </a:p>
        </p:txBody>
      </p:sp>
      <p:sp>
        <p:nvSpPr>
          <p:cNvPr id="119" name="Google Shape;119;g100ab84bab5_0_84"/>
          <p:cNvSpPr txBox="1">
            <a:spLocks noGrp="1"/>
          </p:cNvSpPr>
          <p:nvPr>
            <p:ph type="body" idx="1"/>
          </p:nvPr>
        </p:nvSpPr>
        <p:spPr>
          <a:xfrm>
            <a:off x="838200" y="1360150"/>
            <a:ext cx="10515600" cy="3779700"/>
          </a:xfrm>
          <a:prstGeom prst="rect">
            <a:avLst/>
          </a:prstGeom>
          <a:solidFill>
            <a:srgbClr val="BFF1F3"/>
          </a:solid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1800"/>
              <a:buNone/>
            </a:pPr>
            <a:endParaRPr/>
          </a:p>
          <a:p>
            <a:pPr marL="228600" lvl="0" indent="-165100" algn="l" rtl="0">
              <a:lnSpc>
                <a:spcPct val="100000"/>
              </a:lnSpc>
              <a:spcBef>
                <a:spcPts val="0"/>
              </a:spcBef>
              <a:spcAft>
                <a:spcPts val="0"/>
              </a:spcAft>
              <a:buSzPts val="1800"/>
              <a:buChar char="•"/>
            </a:pPr>
            <a:r>
              <a:rPr lang="en-CA"/>
              <a:t>Mario Silva and Eleni (Helen) Vassilakos (Co-chairs)</a:t>
            </a:r>
            <a:endParaRPr/>
          </a:p>
          <a:p>
            <a:pPr marL="228600" lvl="0" indent="-165100" algn="l" rtl="0">
              <a:lnSpc>
                <a:spcPct val="100000"/>
              </a:lnSpc>
              <a:spcBef>
                <a:spcPts val="0"/>
              </a:spcBef>
              <a:spcAft>
                <a:spcPts val="0"/>
              </a:spcAft>
              <a:buSzPts val="1800"/>
              <a:buChar char="•"/>
            </a:pPr>
            <a:r>
              <a:rPr lang="en-CA"/>
              <a:t>Victoria Clare and Patricia Lai (Co-secretaries)</a:t>
            </a:r>
            <a:endParaRPr/>
          </a:p>
          <a:p>
            <a:pPr marL="228600" lvl="0" indent="-165100" algn="l" rtl="0">
              <a:lnSpc>
                <a:spcPct val="100000"/>
              </a:lnSpc>
              <a:spcBef>
                <a:spcPts val="0"/>
              </a:spcBef>
              <a:spcAft>
                <a:spcPts val="0"/>
              </a:spcAft>
              <a:buSzPts val="1800"/>
              <a:buChar char="•"/>
            </a:pPr>
            <a:r>
              <a:rPr lang="en-CA"/>
              <a:t>Katherine Morley (Treasurer)</a:t>
            </a:r>
            <a:endParaRPr/>
          </a:p>
          <a:p>
            <a:pPr marL="228600" lvl="0" indent="-165100" algn="l" rtl="0">
              <a:lnSpc>
                <a:spcPct val="100000"/>
              </a:lnSpc>
              <a:spcBef>
                <a:spcPts val="0"/>
              </a:spcBef>
              <a:spcAft>
                <a:spcPts val="0"/>
              </a:spcAft>
              <a:buSzPts val="1800"/>
              <a:buChar char="•"/>
            </a:pPr>
            <a:r>
              <a:rPr lang="en-CA"/>
              <a:t>Stephanie Claydon (Communications Coordinator)</a:t>
            </a:r>
            <a:endParaRPr/>
          </a:p>
          <a:p>
            <a:pPr marL="228600" lvl="0" indent="-165100" algn="l" rtl="0">
              <a:lnSpc>
                <a:spcPct val="100000"/>
              </a:lnSpc>
              <a:spcBef>
                <a:spcPts val="0"/>
              </a:spcBef>
              <a:spcAft>
                <a:spcPts val="0"/>
              </a:spcAft>
              <a:buSzPts val="1800"/>
              <a:buChar char="•"/>
            </a:pPr>
            <a:r>
              <a:rPr lang="en-CA"/>
              <a:t>Samantha Cooke (Membership Coordinator)</a:t>
            </a:r>
            <a:endParaRPr/>
          </a:p>
          <a:p>
            <a:pPr marL="228600" lvl="0" indent="-165100" algn="l" rtl="0">
              <a:lnSpc>
                <a:spcPct val="100000"/>
              </a:lnSpc>
              <a:spcBef>
                <a:spcPts val="0"/>
              </a:spcBef>
              <a:spcAft>
                <a:spcPts val="0"/>
              </a:spcAft>
              <a:buSzPts val="1800"/>
              <a:buChar char="•"/>
            </a:pPr>
            <a:r>
              <a:rPr lang="en-CA"/>
              <a:t>Sue Fleming and Mahima Madhava (Members-at-Large)</a:t>
            </a:r>
            <a:endParaRPr/>
          </a:p>
        </p:txBody>
      </p:sp>
      <p:pic>
        <p:nvPicPr>
          <p:cNvPr id="120" name="Google Shape;120;g100ab84bab5_0_84"/>
          <p:cNvPicPr preferRelativeResize="0"/>
          <p:nvPr/>
        </p:nvPicPr>
        <p:blipFill rotWithShape="1">
          <a:blip r:embed="rId3">
            <a:alphaModFix/>
          </a:blip>
          <a:srcRect/>
          <a:stretch/>
        </p:blipFill>
        <p:spPr>
          <a:xfrm>
            <a:off x="140677" y="5258161"/>
            <a:ext cx="1793272" cy="143979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4"/>
        <p:cNvGrpSpPr/>
        <p:nvPr/>
      </p:nvGrpSpPr>
      <p:grpSpPr>
        <a:xfrm>
          <a:off x="0" y="0"/>
          <a:ext cx="0" cy="0"/>
          <a:chOff x="0" y="0"/>
          <a:chExt cx="0" cy="0"/>
        </a:xfrm>
      </p:grpSpPr>
      <p:sp>
        <p:nvSpPr>
          <p:cNvPr id="125" name="Google Shape;125;p2"/>
          <p:cNvSpPr txBox="1">
            <a:spLocks noGrp="1"/>
          </p:cNvSpPr>
          <p:nvPr>
            <p:ph type="title"/>
          </p:nvPr>
        </p:nvSpPr>
        <p:spPr>
          <a:xfrm>
            <a:off x="109000" y="453950"/>
            <a:ext cx="12083100" cy="734400"/>
          </a:xfrm>
          <a:prstGeom prst="rect">
            <a:avLst/>
          </a:prstGeom>
          <a:solidFill>
            <a:schemeClr val="lt1"/>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3564"/>
              <a:buFont typeface="Arial"/>
              <a:buNone/>
            </a:pPr>
            <a:r>
              <a:rPr lang="en-CA" sz="4673" b="1"/>
              <a:t>Fundraising</a:t>
            </a:r>
            <a:endParaRPr sz="4673" b="1"/>
          </a:p>
        </p:txBody>
      </p:sp>
      <p:sp>
        <p:nvSpPr>
          <p:cNvPr id="126" name="Google Shape;126;p2"/>
          <p:cNvSpPr txBox="1">
            <a:spLocks noGrp="1"/>
          </p:cNvSpPr>
          <p:nvPr>
            <p:ph type="body" idx="1"/>
          </p:nvPr>
        </p:nvSpPr>
        <p:spPr>
          <a:xfrm>
            <a:off x="838200" y="1188350"/>
            <a:ext cx="10473000" cy="4365900"/>
          </a:xfrm>
          <a:prstGeom prst="rect">
            <a:avLst/>
          </a:prstGeom>
          <a:solidFill>
            <a:srgbClr val="BFF1F3"/>
          </a:solidFill>
          <a:ln>
            <a:noFill/>
          </a:ln>
        </p:spPr>
        <p:txBody>
          <a:bodyPr spcFirstLastPara="1" wrap="square" lIns="91425" tIns="45700" rIns="91425" bIns="45700" anchor="t" anchorCtr="0">
            <a:normAutofit fontScale="25000" lnSpcReduction="20000"/>
          </a:bodyPr>
          <a:lstStyle/>
          <a:p>
            <a:pPr marL="457200" lvl="0" indent="0" algn="l" rtl="0">
              <a:lnSpc>
                <a:spcPct val="107000"/>
              </a:lnSpc>
              <a:spcBef>
                <a:spcPts val="0"/>
              </a:spcBef>
              <a:spcAft>
                <a:spcPts val="0"/>
              </a:spcAft>
              <a:buNone/>
            </a:pPr>
            <a:endParaRPr sz="17011"/>
          </a:p>
          <a:p>
            <a:pPr marL="457200" lvl="0" indent="-457247" algn="l" rtl="0">
              <a:lnSpc>
                <a:spcPct val="107000"/>
              </a:lnSpc>
              <a:spcBef>
                <a:spcPts val="0"/>
              </a:spcBef>
              <a:spcAft>
                <a:spcPts val="0"/>
              </a:spcAft>
              <a:buSzPct val="100000"/>
              <a:buChar char="•"/>
            </a:pPr>
            <a:r>
              <a:rPr lang="en-CA" sz="17011"/>
              <a:t>Membership Fees</a:t>
            </a:r>
            <a:endParaRPr sz="17011"/>
          </a:p>
          <a:p>
            <a:pPr marL="457200" lvl="0" indent="-457247" algn="l" rtl="0">
              <a:lnSpc>
                <a:spcPct val="107000"/>
              </a:lnSpc>
              <a:spcBef>
                <a:spcPts val="0"/>
              </a:spcBef>
              <a:spcAft>
                <a:spcPts val="0"/>
              </a:spcAft>
              <a:buSzPct val="100000"/>
              <a:buChar char="•"/>
            </a:pPr>
            <a:r>
              <a:rPr lang="en-CA" sz="17011"/>
              <a:t>Donations</a:t>
            </a:r>
            <a:endParaRPr sz="17011"/>
          </a:p>
          <a:p>
            <a:pPr marL="457200" lvl="0" indent="-457247" algn="l" rtl="0">
              <a:lnSpc>
                <a:spcPct val="107000"/>
              </a:lnSpc>
              <a:spcBef>
                <a:spcPts val="0"/>
              </a:spcBef>
              <a:spcAft>
                <a:spcPts val="0"/>
              </a:spcAft>
              <a:buSzPct val="100000"/>
              <a:buChar char="•"/>
            </a:pPr>
            <a:r>
              <a:rPr lang="en-CA" sz="17011"/>
              <a:t>More funding sources</a:t>
            </a:r>
            <a:endParaRPr sz="17011"/>
          </a:p>
          <a:p>
            <a:pPr marL="457200" lvl="0" indent="-457247" algn="l" rtl="0">
              <a:lnSpc>
                <a:spcPct val="107000"/>
              </a:lnSpc>
              <a:spcBef>
                <a:spcPts val="0"/>
              </a:spcBef>
              <a:spcAft>
                <a:spcPts val="0"/>
              </a:spcAft>
              <a:buSzPct val="100000"/>
              <a:buChar char="•"/>
            </a:pPr>
            <a:r>
              <a:rPr lang="en-CA" sz="17011"/>
              <a:t>Sponsorship</a:t>
            </a:r>
            <a:endParaRPr sz="17011"/>
          </a:p>
          <a:p>
            <a:pPr marL="457200" lvl="0" indent="-457247" algn="l" rtl="0">
              <a:lnSpc>
                <a:spcPct val="107000"/>
              </a:lnSpc>
              <a:spcBef>
                <a:spcPts val="0"/>
              </a:spcBef>
              <a:spcAft>
                <a:spcPts val="0"/>
              </a:spcAft>
              <a:buSzPct val="100000"/>
              <a:buChar char="•"/>
            </a:pPr>
            <a:r>
              <a:rPr lang="en-CA" sz="17011"/>
              <a:t>Function in the Junction Fundraiser</a:t>
            </a:r>
            <a:endParaRPr sz="17011"/>
          </a:p>
          <a:p>
            <a:pPr marL="914400" lvl="0" indent="0" algn="l" rtl="0">
              <a:lnSpc>
                <a:spcPct val="107000"/>
              </a:lnSpc>
              <a:spcBef>
                <a:spcPts val="0"/>
              </a:spcBef>
              <a:spcAft>
                <a:spcPts val="0"/>
              </a:spcAft>
              <a:buSzPct val="42325"/>
              <a:buNone/>
            </a:pPr>
            <a:endParaRPr sz="17011"/>
          </a:p>
          <a:p>
            <a:pPr marL="0" lvl="0" indent="0" algn="l" rtl="0">
              <a:lnSpc>
                <a:spcPct val="107000"/>
              </a:lnSpc>
              <a:spcBef>
                <a:spcPts val="0"/>
              </a:spcBef>
              <a:spcAft>
                <a:spcPts val="0"/>
              </a:spcAft>
              <a:buSzPct val="76505"/>
              <a:buNone/>
            </a:pPr>
            <a:endParaRPr sz="9411">
              <a:latin typeface="Arial"/>
              <a:ea typeface="Arial"/>
              <a:cs typeface="Arial"/>
              <a:sym typeface="Arial"/>
            </a:endParaRPr>
          </a:p>
          <a:p>
            <a:pPr marL="457200" lvl="0" indent="0" algn="l" rtl="0">
              <a:lnSpc>
                <a:spcPct val="107000"/>
              </a:lnSpc>
              <a:spcBef>
                <a:spcPts val="0"/>
              </a:spcBef>
              <a:spcAft>
                <a:spcPts val="0"/>
              </a:spcAft>
              <a:buSzPct val="76505"/>
              <a:buNone/>
            </a:pPr>
            <a:endParaRPr sz="9411">
              <a:latin typeface="Arial"/>
              <a:ea typeface="Arial"/>
              <a:cs typeface="Arial"/>
              <a:sym typeface="Arial"/>
            </a:endParaRPr>
          </a:p>
          <a:p>
            <a:pPr marL="457200" lvl="0" indent="0" algn="l" rtl="0">
              <a:lnSpc>
                <a:spcPct val="107000"/>
              </a:lnSpc>
              <a:spcBef>
                <a:spcPts val="0"/>
              </a:spcBef>
              <a:spcAft>
                <a:spcPts val="0"/>
              </a:spcAft>
              <a:buSzPct val="76505"/>
              <a:buNone/>
            </a:pPr>
            <a:endParaRPr sz="9411"/>
          </a:p>
          <a:p>
            <a:pPr marL="0" lvl="0" indent="0" algn="l" rtl="0">
              <a:lnSpc>
                <a:spcPct val="90000"/>
              </a:lnSpc>
              <a:spcBef>
                <a:spcPts val="800"/>
              </a:spcBef>
              <a:spcAft>
                <a:spcPts val="0"/>
              </a:spcAft>
              <a:buSzPct val="76505"/>
              <a:buNone/>
            </a:pPr>
            <a:endParaRPr sz="9411">
              <a:latin typeface="Arial"/>
              <a:ea typeface="Arial"/>
              <a:cs typeface="Arial"/>
              <a:sym typeface="Arial"/>
            </a:endParaRPr>
          </a:p>
          <a:p>
            <a:pPr marL="0" lvl="0" indent="0" algn="l" rtl="0">
              <a:lnSpc>
                <a:spcPct val="90000"/>
              </a:lnSpc>
              <a:spcBef>
                <a:spcPts val="800"/>
              </a:spcBef>
              <a:spcAft>
                <a:spcPts val="0"/>
              </a:spcAft>
              <a:buSzPct val="156521"/>
              <a:buNone/>
            </a:pPr>
            <a:endParaRPr sz="4600">
              <a:latin typeface="Arial"/>
              <a:ea typeface="Arial"/>
              <a:cs typeface="Arial"/>
              <a:sym typeface="Arial"/>
            </a:endParaRPr>
          </a:p>
          <a:p>
            <a:pPr marL="457200" lvl="0" indent="0" algn="l" rtl="0">
              <a:lnSpc>
                <a:spcPct val="90000"/>
              </a:lnSpc>
              <a:spcBef>
                <a:spcPts val="800"/>
              </a:spcBef>
              <a:spcAft>
                <a:spcPts val="0"/>
              </a:spcAft>
              <a:buSzPct val="156521"/>
              <a:buNone/>
            </a:pPr>
            <a:endParaRPr sz="4600">
              <a:latin typeface="Arial"/>
              <a:ea typeface="Arial"/>
              <a:cs typeface="Arial"/>
              <a:sym typeface="Arial"/>
            </a:endParaRPr>
          </a:p>
          <a:p>
            <a:pPr marL="228600" lvl="0" indent="0" algn="l" rtl="0">
              <a:lnSpc>
                <a:spcPct val="90000"/>
              </a:lnSpc>
              <a:spcBef>
                <a:spcPts val="800"/>
              </a:spcBef>
              <a:spcAft>
                <a:spcPts val="0"/>
              </a:spcAft>
              <a:buSzPct val="156521"/>
              <a:buNone/>
            </a:pPr>
            <a:endParaRPr sz="4600">
              <a:latin typeface="Arial"/>
              <a:ea typeface="Arial"/>
              <a:cs typeface="Arial"/>
              <a:sym typeface="Arial"/>
            </a:endParaRPr>
          </a:p>
          <a:p>
            <a:pPr marL="228600" lvl="0" indent="-89852" algn="l" rtl="0">
              <a:lnSpc>
                <a:spcPct val="90000"/>
              </a:lnSpc>
              <a:spcBef>
                <a:spcPts val="800"/>
              </a:spcBef>
              <a:spcAft>
                <a:spcPts val="0"/>
              </a:spcAft>
              <a:buClr>
                <a:schemeClr val="dk1"/>
              </a:buClr>
              <a:buSzPct val="100000"/>
              <a:buNone/>
            </a:pPr>
            <a:endParaRPr sz="4600" u="none" strike="noStrike">
              <a:latin typeface="Arial"/>
              <a:ea typeface="Arial"/>
              <a:cs typeface="Arial"/>
              <a:sym typeface="Arial"/>
            </a:endParaRPr>
          </a:p>
          <a:p>
            <a:pPr marL="228600" lvl="0" indent="0" algn="l" rtl="0">
              <a:lnSpc>
                <a:spcPct val="90000"/>
              </a:lnSpc>
              <a:spcBef>
                <a:spcPts val="800"/>
              </a:spcBef>
              <a:spcAft>
                <a:spcPts val="0"/>
              </a:spcAft>
              <a:buSzPct val="257142"/>
              <a:buNone/>
            </a:pPr>
            <a:endParaRPr/>
          </a:p>
          <a:p>
            <a:pPr marL="228600" lvl="0" indent="-89852" algn="l" rtl="0">
              <a:lnSpc>
                <a:spcPct val="90000"/>
              </a:lnSpc>
              <a:spcBef>
                <a:spcPts val="800"/>
              </a:spcBef>
              <a:spcAft>
                <a:spcPts val="0"/>
              </a:spcAft>
              <a:buClr>
                <a:schemeClr val="dk1"/>
              </a:buClr>
              <a:buSzPct val="100000"/>
              <a:buNone/>
            </a:pPr>
            <a:endParaRPr sz="4600" u="none" strike="noStrike">
              <a:latin typeface="Arial"/>
              <a:ea typeface="Arial"/>
              <a:cs typeface="Arial"/>
              <a:sym typeface="Arial"/>
            </a:endParaRPr>
          </a:p>
          <a:p>
            <a:pPr marL="228600" lvl="0" indent="-174307" algn="l" rtl="0">
              <a:lnSpc>
                <a:spcPct val="90000"/>
              </a:lnSpc>
              <a:spcBef>
                <a:spcPts val="800"/>
              </a:spcBef>
              <a:spcAft>
                <a:spcPts val="0"/>
              </a:spcAft>
              <a:buClr>
                <a:schemeClr val="dk1"/>
              </a:buClr>
              <a:buSzPct val="100000"/>
              <a:buNone/>
            </a:pPr>
            <a:endParaRPr sz="1800" b="0" i="0" u="none" strike="noStrike">
              <a:solidFill>
                <a:srgbClr val="000000"/>
              </a:solidFill>
              <a:latin typeface="Arial"/>
              <a:ea typeface="Arial"/>
              <a:cs typeface="Arial"/>
              <a:sym typeface="Arial"/>
            </a:endParaRPr>
          </a:p>
          <a:p>
            <a:pPr marL="228600" lvl="0" indent="-192405" algn="l" rtl="0">
              <a:lnSpc>
                <a:spcPct val="90000"/>
              </a:lnSpc>
              <a:spcBef>
                <a:spcPts val="800"/>
              </a:spcBef>
              <a:spcAft>
                <a:spcPts val="0"/>
              </a:spcAft>
              <a:buClr>
                <a:schemeClr val="dk1"/>
              </a:buClr>
              <a:buSzPct val="100000"/>
              <a:buNone/>
            </a:pPr>
            <a:endParaRPr sz="1200" b="0"/>
          </a:p>
          <a:p>
            <a:pPr marL="228600" lvl="0" indent="-211455" algn="l" rtl="0">
              <a:lnSpc>
                <a:spcPct val="90000"/>
              </a:lnSpc>
              <a:spcBef>
                <a:spcPts val="1800"/>
              </a:spcBef>
              <a:spcAft>
                <a:spcPts val="0"/>
              </a:spcAft>
              <a:buClr>
                <a:schemeClr val="dk1"/>
              </a:buClr>
              <a:buSzPct val="100000"/>
              <a:buChar char="•"/>
            </a:pPr>
            <a:br>
              <a:rPr lang="en-CA" sz="1200"/>
            </a:br>
            <a:endParaRPr/>
          </a:p>
        </p:txBody>
      </p:sp>
      <p:pic>
        <p:nvPicPr>
          <p:cNvPr id="127" name="Google Shape;127;p2"/>
          <p:cNvPicPr preferRelativeResize="0"/>
          <p:nvPr/>
        </p:nvPicPr>
        <p:blipFill rotWithShape="1">
          <a:blip r:embed="rId3">
            <a:alphaModFix/>
          </a:blip>
          <a:srcRect/>
          <a:stretch/>
        </p:blipFill>
        <p:spPr>
          <a:xfrm>
            <a:off x="326800" y="5626700"/>
            <a:ext cx="1334283" cy="1071275"/>
          </a:xfrm>
          <a:prstGeom prst="rect">
            <a:avLst/>
          </a:prstGeom>
          <a:noFill/>
          <a:ln>
            <a:noFill/>
          </a:ln>
        </p:spPr>
      </p:pic>
      <p:pic>
        <p:nvPicPr>
          <p:cNvPr id="128" name="Google Shape;128;p2"/>
          <p:cNvPicPr preferRelativeResize="0"/>
          <p:nvPr/>
        </p:nvPicPr>
        <p:blipFill>
          <a:blip r:embed="rId4">
            <a:alphaModFix/>
          </a:blip>
          <a:stretch>
            <a:fillRect/>
          </a:stretch>
        </p:blipFill>
        <p:spPr>
          <a:xfrm>
            <a:off x="8769725" y="1250500"/>
            <a:ext cx="2410025" cy="289202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2"/>
        <p:cNvGrpSpPr/>
        <p:nvPr/>
      </p:nvGrpSpPr>
      <p:grpSpPr>
        <a:xfrm>
          <a:off x="0" y="0"/>
          <a:ext cx="0" cy="0"/>
          <a:chOff x="0" y="0"/>
          <a:chExt cx="0" cy="0"/>
        </a:xfrm>
      </p:grpSpPr>
      <p:sp>
        <p:nvSpPr>
          <p:cNvPr id="133" name="Google Shape;133;gfd6fd77fe1_0_2"/>
          <p:cNvSpPr txBox="1">
            <a:spLocks noGrp="1"/>
          </p:cNvSpPr>
          <p:nvPr>
            <p:ph type="title"/>
          </p:nvPr>
        </p:nvSpPr>
        <p:spPr>
          <a:xfrm>
            <a:off x="214750" y="454000"/>
            <a:ext cx="11826000" cy="906300"/>
          </a:xfrm>
          <a:prstGeom prst="rect">
            <a:avLst/>
          </a:prstGeom>
          <a:solidFill>
            <a:schemeClr val="lt1"/>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3960"/>
              <a:buFont typeface="Arial"/>
              <a:buNone/>
            </a:pPr>
            <a:r>
              <a:rPr lang="en-CA" sz="3859" b="1"/>
              <a:t>Sponsorships</a:t>
            </a:r>
            <a:endParaRPr sz="3859" b="1"/>
          </a:p>
        </p:txBody>
      </p:sp>
      <p:sp>
        <p:nvSpPr>
          <p:cNvPr id="134" name="Google Shape;134;gfd6fd77fe1_0_2"/>
          <p:cNvSpPr txBox="1">
            <a:spLocks noGrp="1"/>
          </p:cNvSpPr>
          <p:nvPr>
            <p:ph type="body" idx="1"/>
          </p:nvPr>
        </p:nvSpPr>
        <p:spPr>
          <a:xfrm>
            <a:off x="0" y="1186475"/>
            <a:ext cx="11714100" cy="5271900"/>
          </a:xfrm>
          <a:prstGeom prst="rect">
            <a:avLst/>
          </a:prstGeom>
          <a:solidFill>
            <a:srgbClr val="BFF1F3"/>
          </a:solidFill>
          <a:ln>
            <a:noFill/>
          </a:ln>
        </p:spPr>
        <p:txBody>
          <a:bodyPr spcFirstLastPara="1" wrap="square" lIns="91425" tIns="45700" rIns="91425" bIns="45700" anchor="t" anchorCtr="0">
            <a:normAutofit fontScale="25000" lnSpcReduction="20000"/>
          </a:bodyPr>
          <a:lstStyle/>
          <a:p>
            <a:pPr marL="0" lvl="0" indent="0" algn="l" rtl="0">
              <a:lnSpc>
                <a:spcPct val="100000"/>
              </a:lnSpc>
              <a:spcBef>
                <a:spcPts val="0"/>
              </a:spcBef>
              <a:spcAft>
                <a:spcPts val="0"/>
              </a:spcAft>
              <a:buSzPct val="76506"/>
              <a:buNone/>
            </a:pPr>
            <a:endParaRPr sz="9411">
              <a:latin typeface="Arial"/>
              <a:ea typeface="Arial"/>
              <a:cs typeface="Arial"/>
              <a:sym typeface="Arial"/>
            </a:endParaRPr>
          </a:p>
          <a:p>
            <a:pPr marL="457200" lvl="0" indent="0" algn="l" rtl="0">
              <a:lnSpc>
                <a:spcPct val="107000"/>
              </a:lnSpc>
              <a:spcBef>
                <a:spcPts val="0"/>
              </a:spcBef>
              <a:spcAft>
                <a:spcPts val="0"/>
              </a:spcAft>
              <a:buSzPct val="76505"/>
              <a:buNone/>
            </a:pPr>
            <a:endParaRPr sz="9411">
              <a:latin typeface="Arial"/>
              <a:ea typeface="Arial"/>
              <a:cs typeface="Arial"/>
              <a:sym typeface="Arial"/>
            </a:endParaRPr>
          </a:p>
          <a:p>
            <a:pPr marL="457200" lvl="0" indent="0" algn="l" rtl="0">
              <a:lnSpc>
                <a:spcPct val="107000"/>
              </a:lnSpc>
              <a:spcBef>
                <a:spcPts val="0"/>
              </a:spcBef>
              <a:spcAft>
                <a:spcPts val="0"/>
              </a:spcAft>
              <a:buSzPct val="76505"/>
              <a:buNone/>
            </a:pPr>
            <a:endParaRPr sz="9411">
              <a:latin typeface="Arial"/>
              <a:ea typeface="Arial"/>
              <a:cs typeface="Arial"/>
              <a:sym typeface="Arial"/>
            </a:endParaRPr>
          </a:p>
          <a:p>
            <a:pPr marL="457200" lvl="0" indent="0" algn="l" rtl="0">
              <a:lnSpc>
                <a:spcPct val="107000"/>
              </a:lnSpc>
              <a:spcBef>
                <a:spcPts val="0"/>
              </a:spcBef>
              <a:spcAft>
                <a:spcPts val="0"/>
              </a:spcAft>
              <a:buSzPct val="76505"/>
              <a:buNone/>
            </a:pPr>
            <a:endParaRPr sz="9411">
              <a:latin typeface="Arial"/>
              <a:ea typeface="Arial"/>
              <a:cs typeface="Arial"/>
              <a:sym typeface="Arial"/>
            </a:endParaRPr>
          </a:p>
          <a:p>
            <a:pPr marL="457200" lvl="0" indent="0" algn="l" rtl="0">
              <a:lnSpc>
                <a:spcPct val="107000"/>
              </a:lnSpc>
              <a:spcBef>
                <a:spcPts val="0"/>
              </a:spcBef>
              <a:spcAft>
                <a:spcPts val="0"/>
              </a:spcAft>
              <a:buSzPct val="76505"/>
              <a:buNone/>
            </a:pPr>
            <a:endParaRPr sz="9411">
              <a:latin typeface="Arial"/>
              <a:ea typeface="Arial"/>
              <a:cs typeface="Arial"/>
              <a:sym typeface="Arial"/>
            </a:endParaRPr>
          </a:p>
          <a:p>
            <a:pPr marL="457200" lvl="0" indent="0" algn="l" rtl="0">
              <a:lnSpc>
                <a:spcPct val="107000"/>
              </a:lnSpc>
              <a:spcBef>
                <a:spcPts val="0"/>
              </a:spcBef>
              <a:spcAft>
                <a:spcPts val="0"/>
              </a:spcAft>
              <a:buSzPct val="76505"/>
              <a:buNone/>
            </a:pPr>
            <a:endParaRPr sz="9411">
              <a:latin typeface="Arial"/>
              <a:ea typeface="Arial"/>
              <a:cs typeface="Arial"/>
              <a:sym typeface="Arial"/>
            </a:endParaRPr>
          </a:p>
          <a:p>
            <a:pPr marL="0" lvl="0" indent="0" algn="l" rtl="0">
              <a:lnSpc>
                <a:spcPct val="90000"/>
              </a:lnSpc>
              <a:spcBef>
                <a:spcPts val="800"/>
              </a:spcBef>
              <a:spcAft>
                <a:spcPts val="0"/>
              </a:spcAft>
              <a:buSzPct val="76505"/>
              <a:buNone/>
            </a:pPr>
            <a:endParaRPr sz="9411">
              <a:latin typeface="Arial"/>
              <a:ea typeface="Arial"/>
              <a:cs typeface="Arial"/>
              <a:sym typeface="Arial"/>
            </a:endParaRPr>
          </a:p>
          <a:p>
            <a:pPr marL="0" lvl="0" indent="0" algn="l" rtl="0">
              <a:lnSpc>
                <a:spcPct val="90000"/>
              </a:lnSpc>
              <a:spcBef>
                <a:spcPts val="800"/>
              </a:spcBef>
              <a:spcAft>
                <a:spcPts val="0"/>
              </a:spcAft>
              <a:buSzPct val="76505"/>
              <a:buNone/>
            </a:pPr>
            <a:endParaRPr sz="9411">
              <a:latin typeface="Arial"/>
              <a:ea typeface="Arial"/>
              <a:cs typeface="Arial"/>
              <a:sym typeface="Arial"/>
            </a:endParaRPr>
          </a:p>
          <a:p>
            <a:pPr marL="0" lvl="0" indent="0" algn="l" rtl="0">
              <a:lnSpc>
                <a:spcPct val="90000"/>
              </a:lnSpc>
              <a:spcBef>
                <a:spcPts val="800"/>
              </a:spcBef>
              <a:spcAft>
                <a:spcPts val="0"/>
              </a:spcAft>
              <a:buSzPct val="65389"/>
              <a:buNone/>
            </a:pPr>
            <a:endParaRPr sz="11011">
              <a:latin typeface="Arial"/>
              <a:ea typeface="Arial"/>
              <a:cs typeface="Arial"/>
              <a:sym typeface="Arial"/>
            </a:endParaRPr>
          </a:p>
          <a:p>
            <a:pPr marL="0" lvl="0" indent="0" algn="l" rtl="0">
              <a:lnSpc>
                <a:spcPct val="90000"/>
              </a:lnSpc>
              <a:spcBef>
                <a:spcPts val="800"/>
              </a:spcBef>
              <a:spcAft>
                <a:spcPts val="0"/>
              </a:spcAft>
              <a:buSzPct val="156521"/>
              <a:buNone/>
            </a:pPr>
            <a:endParaRPr sz="4600">
              <a:latin typeface="Arial"/>
              <a:ea typeface="Arial"/>
              <a:cs typeface="Arial"/>
              <a:sym typeface="Arial"/>
            </a:endParaRPr>
          </a:p>
          <a:p>
            <a:pPr marL="457200" lvl="0" indent="0" algn="l" rtl="0">
              <a:lnSpc>
                <a:spcPct val="90000"/>
              </a:lnSpc>
              <a:spcBef>
                <a:spcPts val="800"/>
              </a:spcBef>
              <a:spcAft>
                <a:spcPts val="0"/>
              </a:spcAft>
              <a:buSzPct val="156521"/>
              <a:buNone/>
            </a:pPr>
            <a:endParaRPr sz="4600">
              <a:latin typeface="Arial"/>
              <a:ea typeface="Arial"/>
              <a:cs typeface="Arial"/>
              <a:sym typeface="Arial"/>
            </a:endParaRPr>
          </a:p>
          <a:p>
            <a:pPr marL="228600" lvl="0" indent="0" algn="l" rtl="0">
              <a:lnSpc>
                <a:spcPct val="90000"/>
              </a:lnSpc>
              <a:spcBef>
                <a:spcPts val="800"/>
              </a:spcBef>
              <a:spcAft>
                <a:spcPts val="0"/>
              </a:spcAft>
              <a:buSzPct val="156521"/>
              <a:buNone/>
            </a:pPr>
            <a:endParaRPr sz="4600">
              <a:latin typeface="Arial"/>
              <a:ea typeface="Arial"/>
              <a:cs typeface="Arial"/>
              <a:sym typeface="Arial"/>
            </a:endParaRPr>
          </a:p>
          <a:p>
            <a:pPr marL="228600" lvl="0" indent="-89852" algn="l" rtl="0">
              <a:lnSpc>
                <a:spcPct val="90000"/>
              </a:lnSpc>
              <a:spcBef>
                <a:spcPts val="800"/>
              </a:spcBef>
              <a:spcAft>
                <a:spcPts val="0"/>
              </a:spcAft>
              <a:buClr>
                <a:schemeClr val="dk1"/>
              </a:buClr>
              <a:buSzPct val="100000"/>
              <a:buNone/>
            </a:pPr>
            <a:endParaRPr sz="4600" u="none" strike="noStrike">
              <a:latin typeface="Arial"/>
              <a:ea typeface="Arial"/>
              <a:cs typeface="Arial"/>
              <a:sym typeface="Arial"/>
            </a:endParaRPr>
          </a:p>
          <a:p>
            <a:pPr marL="228600" lvl="0" indent="0" algn="l" rtl="0">
              <a:lnSpc>
                <a:spcPct val="90000"/>
              </a:lnSpc>
              <a:spcBef>
                <a:spcPts val="800"/>
              </a:spcBef>
              <a:spcAft>
                <a:spcPts val="0"/>
              </a:spcAft>
              <a:buSzPct val="257142"/>
              <a:buNone/>
            </a:pPr>
            <a:endParaRPr/>
          </a:p>
          <a:p>
            <a:pPr marL="228600" lvl="0" indent="-89852" algn="l" rtl="0">
              <a:lnSpc>
                <a:spcPct val="90000"/>
              </a:lnSpc>
              <a:spcBef>
                <a:spcPts val="800"/>
              </a:spcBef>
              <a:spcAft>
                <a:spcPts val="0"/>
              </a:spcAft>
              <a:buClr>
                <a:schemeClr val="dk1"/>
              </a:buClr>
              <a:buSzPct val="100000"/>
              <a:buNone/>
            </a:pPr>
            <a:endParaRPr sz="4600" u="none" strike="noStrike">
              <a:latin typeface="Arial"/>
              <a:ea typeface="Arial"/>
              <a:cs typeface="Arial"/>
              <a:sym typeface="Arial"/>
            </a:endParaRPr>
          </a:p>
          <a:p>
            <a:pPr marL="228600" lvl="0" indent="-174307" algn="l" rtl="0">
              <a:lnSpc>
                <a:spcPct val="90000"/>
              </a:lnSpc>
              <a:spcBef>
                <a:spcPts val="800"/>
              </a:spcBef>
              <a:spcAft>
                <a:spcPts val="0"/>
              </a:spcAft>
              <a:buClr>
                <a:schemeClr val="dk1"/>
              </a:buClr>
              <a:buSzPct val="100000"/>
              <a:buNone/>
            </a:pPr>
            <a:endParaRPr sz="1800" b="0" i="0" u="none" strike="noStrike">
              <a:solidFill>
                <a:srgbClr val="000000"/>
              </a:solidFill>
              <a:latin typeface="Arial"/>
              <a:ea typeface="Arial"/>
              <a:cs typeface="Arial"/>
              <a:sym typeface="Arial"/>
            </a:endParaRPr>
          </a:p>
          <a:p>
            <a:pPr marL="228600" lvl="0" indent="-192405" algn="l" rtl="0">
              <a:lnSpc>
                <a:spcPct val="90000"/>
              </a:lnSpc>
              <a:spcBef>
                <a:spcPts val="800"/>
              </a:spcBef>
              <a:spcAft>
                <a:spcPts val="0"/>
              </a:spcAft>
              <a:buClr>
                <a:schemeClr val="dk1"/>
              </a:buClr>
              <a:buSzPct val="100000"/>
              <a:buNone/>
            </a:pPr>
            <a:endParaRPr sz="1200" b="0"/>
          </a:p>
          <a:p>
            <a:pPr marL="228600" lvl="0" indent="-211455" algn="l" rtl="0">
              <a:lnSpc>
                <a:spcPct val="90000"/>
              </a:lnSpc>
              <a:spcBef>
                <a:spcPts val="1800"/>
              </a:spcBef>
              <a:spcAft>
                <a:spcPts val="0"/>
              </a:spcAft>
              <a:buClr>
                <a:schemeClr val="dk1"/>
              </a:buClr>
              <a:buSzPct val="100000"/>
              <a:buChar char="•"/>
            </a:pPr>
            <a:br>
              <a:rPr lang="en-CA" sz="1200"/>
            </a:br>
            <a:endParaRPr/>
          </a:p>
        </p:txBody>
      </p:sp>
      <p:pic>
        <p:nvPicPr>
          <p:cNvPr id="135" name="Google Shape;135;gfd6fd77fe1_0_2"/>
          <p:cNvPicPr preferRelativeResize="0"/>
          <p:nvPr/>
        </p:nvPicPr>
        <p:blipFill rotWithShape="1">
          <a:blip r:embed="rId3">
            <a:alphaModFix/>
          </a:blip>
          <a:srcRect/>
          <a:stretch/>
        </p:blipFill>
        <p:spPr>
          <a:xfrm>
            <a:off x="326800" y="5626700"/>
            <a:ext cx="1334283" cy="1071275"/>
          </a:xfrm>
          <a:prstGeom prst="rect">
            <a:avLst/>
          </a:prstGeom>
          <a:noFill/>
          <a:ln>
            <a:noFill/>
          </a:ln>
        </p:spPr>
      </p:pic>
      <p:pic>
        <p:nvPicPr>
          <p:cNvPr id="136" name="Google Shape;136;gfd6fd77fe1_0_2"/>
          <p:cNvPicPr preferRelativeResize="0"/>
          <p:nvPr/>
        </p:nvPicPr>
        <p:blipFill>
          <a:blip r:embed="rId4">
            <a:alphaModFix/>
          </a:blip>
          <a:stretch>
            <a:fillRect/>
          </a:stretch>
        </p:blipFill>
        <p:spPr>
          <a:xfrm>
            <a:off x="7904775" y="1360300"/>
            <a:ext cx="3406325" cy="4087599"/>
          </a:xfrm>
          <a:prstGeom prst="rect">
            <a:avLst/>
          </a:prstGeom>
          <a:noFill/>
          <a:ln>
            <a:noFill/>
          </a:ln>
        </p:spPr>
      </p:pic>
      <p:pic>
        <p:nvPicPr>
          <p:cNvPr id="137" name="Google Shape;137;gfd6fd77fe1_0_2"/>
          <p:cNvPicPr preferRelativeResize="0"/>
          <p:nvPr/>
        </p:nvPicPr>
        <p:blipFill>
          <a:blip r:embed="rId5">
            <a:alphaModFix/>
          </a:blip>
          <a:stretch>
            <a:fillRect/>
          </a:stretch>
        </p:blipFill>
        <p:spPr>
          <a:xfrm>
            <a:off x="4379662" y="1291975"/>
            <a:ext cx="2707876" cy="4814002"/>
          </a:xfrm>
          <a:prstGeom prst="rect">
            <a:avLst/>
          </a:prstGeom>
          <a:noFill/>
          <a:ln>
            <a:noFill/>
          </a:ln>
        </p:spPr>
      </p:pic>
      <p:pic>
        <p:nvPicPr>
          <p:cNvPr id="138" name="Google Shape;138;gfd6fd77fe1_0_2"/>
          <p:cNvPicPr preferRelativeResize="0"/>
          <p:nvPr/>
        </p:nvPicPr>
        <p:blipFill>
          <a:blip r:embed="rId6">
            <a:alphaModFix/>
          </a:blip>
          <a:stretch>
            <a:fillRect/>
          </a:stretch>
        </p:blipFill>
        <p:spPr>
          <a:xfrm>
            <a:off x="542875" y="1539100"/>
            <a:ext cx="3019556" cy="39088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2"/>
        <p:cNvGrpSpPr/>
        <p:nvPr/>
      </p:nvGrpSpPr>
      <p:grpSpPr>
        <a:xfrm>
          <a:off x="0" y="0"/>
          <a:ext cx="0" cy="0"/>
          <a:chOff x="0" y="0"/>
          <a:chExt cx="0" cy="0"/>
        </a:xfrm>
      </p:grpSpPr>
      <p:sp>
        <p:nvSpPr>
          <p:cNvPr id="143" name="Google Shape;143;g296b1c16a2c_0_0"/>
          <p:cNvSpPr txBox="1">
            <a:spLocks noGrp="1"/>
          </p:cNvSpPr>
          <p:nvPr>
            <p:ph type="title"/>
          </p:nvPr>
        </p:nvSpPr>
        <p:spPr>
          <a:xfrm>
            <a:off x="109000" y="453950"/>
            <a:ext cx="12083100" cy="734400"/>
          </a:xfrm>
          <a:prstGeom prst="rect">
            <a:avLst/>
          </a:prstGeom>
          <a:solidFill>
            <a:schemeClr val="lt1"/>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3564"/>
              <a:buFont typeface="Arial"/>
              <a:buNone/>
            </a:pPr>
            <a:r>
              <a:rPr lang="en-CA" sz="4673" b="1"/>
              <a:t>Other Areas of Focus</a:t>
            </a:r>
            <a:endParaRPr sz="4673" b="1"/>
          </a:p>
        </p:txBody>
      </p:sp>
      <p:sp>
        <p:nvSpPr>
          <p:cNvPr id="144" name="Google Shape;144;g296b1c16a2c_0_0"/>
          <p:cNvSpPr txBox="1">
            <a:spLocks noGrp="1"/>
          </p:cNvSpPr>
          <p:nvPr>
            <p:ph type="body" idx="1"/>
          </p:nvPr>
        </p:nvSpPr>
        <p:spPr>
          <a:xfrm>
            <a:off x="838200" y="1188350"/>
            <a:ext cx="10515600" cy="4338300"/>
          </a:xfrm>
          <a:prstGeom prst="rect">
            <a:avLst/>
          </a:prstGeom>
          <a:solidFill>
            <a:srgbClr val="BFF1F3"/>
          </a:solidFill>
          <a:ln>
            <a:noFill/>
          </a:ln>
        </p:spPr>
        <p:txBody>
          <a:bodyPr spcFirstLastPara="1" wrap="square" lIns="91425" tIns="45700" rIns="91425" bIns="45700" anchor="t" anchorCtr="0">
            <a:normAutofit fontScale="25000" lnSpcReduction="20000"/>
          </a:bodyPr>
          <a:lstStyle/>
          <a:p>
            <a:pPr marL="0" lvl="0" indent="0" algn="l" rtl="0">
              <a:lnSpc>
                <a:spcPct val="115000"/>
              </a:lnSpc>
              <a:spcBef>
                <a:spcPts val="0"/>
              </a:spcBef>
              <a:spcAft>
                <a:spcPts val="0"/>
              </a:spcAft>
              <a:buNone/>
            </a:pPr>
            <a:r>
              <a:rPr lang="en-CA" sz="17011"/>
              <a:t>   </a:t>
            </a:r>
            <a:endParaRPr sz="13811"/>
          </a:p>
          <a:p>
            <a:pPr marL="457200" lvl="0" indent="-406447" algn="l" rtl="0">
              <a:lnSpc>
                <a:spcPct val="115000"/>
              </a:lnSpc>
              <a:spcBef>
                <a:spcPts val="0"/>
              </a:spcBef>
              <a:spcAft>
                <a:spcPts val="0"/>
              </a:spcAft>
              <a:buSzPct val="100000"/>
              <a:buChar char="•"/>
            </a:pPr>
            <a:r>
              <a:rPr lang="en-CA" sz="13811"/>
              <a:t>Organizational Governance Model (Membership voted unanimously to approve the amendments for the new Board of Directors Model on September 11, 2024).</a:t>
            </a:r>
            <a:endParaRPr sz="13811"/>
          </a:p>
          <a:p>
            <a:pPr marL="457200" lvl="0" indent="-406447" algn="l" rtl="0">
              <a:lnSpc>
                <a:spcPct val="115000"/>
              </a:lnSpc>
              <a:spcBef>
                <a:spcPts val="0"/>
              </a:spcBef>
              <a:spcAft>
                <a:spcPts val="0"/>
              </a:spcAft>
              <a:buSzPct val="100000"/>
              <a:buChar char="•"/>
            </a:pPr>
            <a:r>
              <a:rPr lang="en-CA" sz="13811"/>
              <a:t>Elected Representatives</a:t>
            </a:r>
            <a:endParaRPr sz="13811"/>
          </a:p>
          <a:p>
            <a:pPr marL="457200" lvl="0" indent="-406447" algn="l" rtl="0">
              <a:lnSpc>
                <a:spcPct val="115000"/>
              </a:lnSpc>
              <a:spcBef>
                <a:spcPts val="0"/>
              </a:spcBef>
              <a:spcAft>
                <a:spcPts val="0"/>
              </a:spcAft>
              <a:buSzPct val="100000"/>
              <a:buChar char="•"/>
            </a:pPr>
            <a:r>
              <a:rPr lang="en-CA" sz="13811"/>
              <a:t>Collaboration with other Residents Associations (Federation of South Toronto Residents’ Associations: FOSTRA)</a:t>
            </a:r>
            <a:endParaRPr sz="13811"/>
          </a:p>
          <a:p>
            <a:pPr marL="914400" lvl="0" indent="0" algn="l" rtl="0">
              <a:lnSpc>
                <a:spcPct val="107000"/>
              </a:lnSpc>
              <a:spcBef>
                <a:spcPts val="0"/>
              </a:spcBef>
              <a:spcAft>
                <a:spcPts val="0"/>
              </a:spcAft>
              <a:buSzPct val="42325"/>
              <a:buNone/>
            </a:pPr>
            <a:endParaRPr sz="17011"/>
          </a:p>
          <a:p>
            <a:pPr marL="0" lvl="0" indent="0" algn="l" rtl="0">
              <a:lnSpc>
                <a:spcPct val="107000"/>
              </a:lnSpc>
              <a:spcBef>
                <a:spcPts val="0"/>
              </a:spcBef>
              <a:spcAft>
                <a:spcPts val="0"/>
              </a:spcAft>
              <a:buSzPct val="42323"/>
              <a:buNone/>
            </a:pPr>
            <a:endParaRPr sz="17011"/>
          </a:p>
          <a:p>
            <a:pPr marL="457200" lvl="0" indent="0" algn="l" rtl="0">
              <a:lnSpc>
                <a:spcPct val="107000"/>
              </a:lnSpc>
              <a:spcBef>
                <a:spcPts val="0"/>
              </a:spcBef>
              <a:spcAft>
                <a:spcPts val="0"/>
              </a:spcAft>
              <a:buSzPct val="42323"/>
              <a:buNone/>
            </a:pPr>
            <a:endParaRPr sz="17011"/>
          </a:p>
          <a:p>
            <a:pPr marL="457200" lvl="0" indent="0" algn="l" rtl="0">
              <a:lnSpc>
                <a:spcPct val="107000"/>
              </a:lnSpc>
              <a:spcBef>
                <a:spcPts val="0"/>
              </a:spcBef>
              <a:spcAft>
                <a:spcPts val="0"/>
              </a:spcAft>
              <a:buSzPct val="42323"/>
              <a:buNone/>
            </a:pPr>
            <a:endParaRPr sz="17011"/>
          </a:p>
          <a:p>
            <a:pPr marL="0" lvl="0" indent="0" algn="l" rtl="0">
              <a:lnSpc>
                <a:spcPct val="90000"/>
              </a:lnSpc>
              <a:spcBef>
                <a:spcPts val="800"/>
              </a:spcBef>
              <a:spcAft>
                <a:spcPts val="0"/>
              </a:spcAft>
              <a:buSzPct val="42323"/>
              <a:buNone/>
            </a:pPr>
            <a:endParaRPr sz="17011"/>
          </a:p>
          <a:p>
            <a:pPr marL="0" lvl="0" indent="0" algn="l" rtl="0">
              <a:lnSpc>
                <a:spcPct val="90000"/>
              </a:lnSpc>
              <a:spcBef>
                <a:spcPts val="800"/>
              </a:spcBef>
              <a:spcAft>
                <a:spcPts val="0"/>
              </a:spcAft>
              <a:buSzPct val="42325"/>
              <a:buNone/>
            </a:pPr>
            <a:endParaRPr sz="17011"/>
          </a:p>
          <a:p>
            <a:pPr marL="457200" lvl="0" indent="0" algn="l" rtl="0">
              <a:lnSpc>
                <a:spcPct val="90000"/>
              </a:lnSpc>
              <a:spcBef>
                <a:spcPts val="800"/>
              </a:spcBef>
              <a:spcAft>
                <a:spcPts val="0"/>
              </a:spcAft>
              <a:buSzPct val="42325"/>
              <a:buNone/>
            </a:pPr>
            <a:endParaRPr sz="17011"/>
          </a:p>
          <a:p>
            <a:pPr marL="228600" lvl="0" indent="0" algn="l" rtl="0">
              <a:lnSpc>
                <a:spcPct val="90000"/>
              </a:lnSpc>
              <a:spcBef>
                <a:spcPts val="800"/>
              </a:spcBef>
              <a:spcAft>
                <a:spcPts val="0"/>
              </a:spcAft>
              <a:buSzPct val="42325"/>
              <a:buNone/>
            </a:pPr>
            <a:endParaRPr sz="17011"/>
          </a:p>
          <a:p>
            <a:pPr marL="228600" lvl="0" indent="-89852" algn="l" rtl="0">
              <a:lnSpc>
                <a:spcPct val="90000"/>
              </a:lnSpc>
              <a:spcBef>
                <a:spcPts val="800"/>
              </a:spcBef>
              <a:spcAft>
                <a:spcPts val="0"/>
              </a:spcAft>
              <a:buClr>
                <a:schemeClr val="dk1"/>
              </a:buClr>
              <a:buSzPct val="27041"/>
              <a:buNone/>
            </a:pPr>
            <a:endParaRPr sz="17011"/>
          </a:p>
          <a:p>
            <a:pPr marL="228600" lvl="0" indent="0" algn="l" rtl="0">
              <a:lnSpc>
                <a:spcPct val="90000"/>
              </a:lnSpc>
              <a:spcBef>
                <a:spcPts val="800"/>
              </a:spcBef>
              <a:spcAft>
                <a:spcPts val="0"/>
              </a:spcAft>
              <a:buSzPct val="42325"/>
              <a:buNone/>
            </a:pPr>
            <a:endParaRPr sz="17011"/>
          </a:p>
          <a:p>
            <a:pPr marL="228600" lvl="0" indent="-89852" algn="l" rtl="0">
              <a:lnSpc>
                <a:spcPct val="90000"/>
              </a:lnSpc>
              <a:spcBef>
                <a:spcPts val="800"/>
              </a:spcBef>
              <a:spcAft>
                <a:spcPts val="0"/>
              </a:spcAft>
              <a:buClr>
                <a:schemeClr val="dk1"/>
              </a:buClr>
              <a:buSzPct val="27041"/>
              <a:buNone/>
            </a:pPr>
            <a:endParaRPr sz="17011"/>
          </a:p>
          <a:p>
            <a:pPr marL="228600" lvl="0" indent="-174307" algn="l" rtl="0">
              <a:lnSpc>
                <a:spcPct val="90000"/>
              </a:lnSpc>
              <a:spcBef>
                <a:spcPts val="800"/>
              </a:spcBef>
              <a:spcAft>
                <a:spcPts val="0"/>
              </a:spcAft>
              <a:buClr>
                <a:schemeClr val="dk1"/>
              </a:buClr>
              <a:buSzPts val="450"/>
              <a:buNone/>
            </a:pPr>
            <a:endParaRPr sz="17011"/>
          </a:p>
          <a:p>
            <a:pPr marL="228600" lvl="0" indent="-192405" algn="l" rtl="0">
              <a:lnSpc>
                <a:spcPct val="90000"/>
              </a:lnSpc>
              <a:spcBef>
                <a:spcPts val="800"/>
              </a:spcBef>
              <a:spcAft>
                <a:spcPts val="0"/>
              </a:spcAft>
              <a:buClr>
                <a:schemeClr val="dk1"/>
              </a:buClr>
              <a:buSzPts val="300"/>
              <a:buNone/>
            </a:pPr>
            <a:endParaRPr sz="17011"/>
          </a:p>
          <a:p>
            <a:pPr marL="228600" lvl="0" indent="-211455" algn="l" rtl="0">
              <a:lnSpc>
                <a:spcPct val="90000"/>
              </a:lnSpc>
              <a:spcBef>
                <a:spcPts val="1800"/>
              </a:spcBef>
              <a:spcAft>
                <a:spcPts val="0"/>
              </a:spcAft>
              <a:buClr>
                <a:schemeClr val="dk1"/>
              </a:buClr>
              <a:buSzPts val="300"/>
              <a:buChar char="•"/>
            </a:pPr>
            <a:br>
              <a:rPr lang="en-CA" sz="17011"/>
            </a:br>
            <a:endParaRPr sz="17011"/>
          </a:p>
        </p:txBody>
      </p:sp>
      <p:pic>
        <p:nvPicPr>
          <p:cNvPr id="145" name="Google Shape;145;g296b1c16a2c_0_0"/>
          <p:cNvPicPr preferRelativeResize="0"/>
          <p:nvPr/>
        </p:nvPicPr>
        <p:blipFill rotWithShape="1">
          <a:blip r:embed="rId3">
            <a:alphaModFix/>
          </a:blip>
          <a:srcRect/>
          <a:stretch/>
        </p:blipFill>
        <p:spPr>
          <a:xfrm>
            <a:off x="326800" y="5626700"/>
            <a:ext cx="1334283" cy="10712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9"/>
        <p:cNvGrpSpPr/>
        <p:nvPr/>
      </p:nvGrpSpPr>
      <p:grpSpPr>
        <a:xfrm>
          <a:off x="0" y="0"/>
          <a:ext cx="0" cy="0"/>
          <a:chOff x="0" y="0"/>
          <a:chExt cx="0" cy="0"/>
        </a:xfrm>
      </p:grpSpPr>
      <p:sp>
        <p:nvSpPr>
          <p:cNvPr id="150" name="Google Shape;150;g100ab84bab5_0_0"/>
          <p:cNvSpPr/>
          <p:nvPr/>
        </p:nvSpPr>
        <p:spPr>
          <a:xfrm>
            <a:off x="0" y="0"/>
            <a:ext cx="12192000" cy="6858000"/>
          </a:xfrm>
          <a:prstGeom prst="rect">
            <a:avLst/>
          </a:prstGeom>
          <a:solidFill>
            <a:srgbClr val="3F3F3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1" name="Google Shape;151;g100ab84bab5_0_0"/>
          <p:cNvSpPr txBox="1">
            <a:spLocks noGrp="1"/>
          </p:cNvSpPr>
          <p:nvPr>
            <p:ph type="ctrTitle"/>
          </p:nvPr>
        </p:nvSpPr>
        <p:spPr>
          <a:xfrm>
            <a:off x="6746627" y="902535"/>
            <a:ext cx="4645200" cy="28890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4200"/>
              <a:buFont typeface="Calibri"/>
              <a:buNone/>
            </a:pPr>
            <a:r>
              <a:rPr lang="en-CA" sz="4200">
                <a:solidFill>
                  <a:schemeClr val="lt1"/>
                </a:solidFill>
                <a:latin typeface="Calibri"/>
                <a:ea typeface="Calibri"/>
                <a:cs typeface="Calibri"/>
                <a:sym typeface="Calibri"/>
              </a:rPr>
              <a:t>Community Engagement and Events Steering Committee</a:t>
            </a:r>
            <a:endParaRPr sz="4200">
              <a:solidFill>
                <a:schemeClr val="lt1"/>
              </a:solidFill>
            </a:endParaRPr>
          </a:p>
        </p:txBody>
      </p:sp>
      <p:sp>
        <p:nvSpPr>
          <p:cNvPr id="152" name="Google Shape;152;g100ab84bab5_0_0"/>
          <p:cNvSpPr txBox="1">
            <a:spLocks noGrp="1"/>
          </p:cNvSpPr>
          <p:nvPr>
            <p:ph type="subTitle" idx="1"/>
          </p:nvPr>
        </p:nvSpPr>
        <p:spPr>
          <a:xfrm>
            <a:off x="6746627" y="4750893"/>
            <a:ext cx="4645200" cy="1147800"/>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chemeClr val="lt1"/>
              </a:buClr>
              <a:buSzPts val="2000"/>
              <a:buNone/>
            </a:pPr>
            <a:r>
              <a:rPr lang="en-CA" sz="2000">
                <a:solidFill>
                  <a:schemeClr val="lt1"/>
                </a:solidFill>
              </a:rPr>
              <a:t>Junction Residents Association</a:t>
            </a:r>
            <a:endParaRPr/>
          </a:p>
          <a:p>
            <a:pPr marL="0" lvl="0" indent="0" algn="l" rtl="0">
              <a:lnSpc>
                <a:spcPct val="90000"/>
              </a:lnSpc>
              <a:spcBef>
                <a:spcPts val="1000"/>
              </a:spcBef>
              <a:spcAft>
                <a:spcPts val="0"/>
              </a:spcAft>
              <a:buClr>
                <a:schemeClr val="lt1"/>
              </a:buClr>
              <a:buSzPts val="2000"/>
              <a:buNone/>
            </a:pPr>
            <a:r>
              <a:rPr lang="en-CA" sz="2000">
                <a:solidFill>
                  <a:schemeClr val="lt1"/>
                </a:solidFill>
              </a:rPr>
              <a:t>Annual General Meeting</a:t>
            </a:r>
            <a:endParaRPr/>
          </a:p>
          <a:p>
            <a:pPr marL="0" lvl="0" indent="0" algn="l" rtl="0">
              <a:lnSpc>
                <a:spcPct val="90000"/>
              </a:lnSpc>
              <a:spcBef>
                <a:spcPts val="1000"/>
              </a:spcBef>
              <a:spcAft>
                <a:spcPts val="0"/>
              </a:spcAft>
              <a:buClr>
                <a:schemeClr val="lt1"/>
              </a:buClr>
              <a:buSzPts val="2000"/>
              <a:buNone/>
            </a:pPr>
            <a:r>
              <a:rPr lang="en-CA" sz="2000">
                <a:solidFill>
                  <a:schemeClr val="lt1"/>
                </a:solidFill>
              </a:rPr>
              <a:t>November 2024 </a:t>
            </a:r>
            <a:endParaRPr sz="2000">
              <a:solidFill>
                <a:schemeClr val="lt1"/>
              </a:solidFill>
            </a:endParaRPr>
          </a:p>
        </p:txBody>
      </p:sp>
      <p:sp>
        <p:nvSpPr>
          <p:cNvPr id="153" name="Google Shape;153;g100ab84bab5_0_0"/>
          <p:cNvSpPr/>
          <p:nvPr/>
        </p:nvSpPr>
        <p:spPr>
          <a:xfrm flipH="1">
            <a:off x="0" y="0"/>
            <a:ext cx="6172782" cy="6858000"/>
          </a:xfrm>
          <a:custGeom>
            <a:avLst/>
            <a:gdLst/>
            <a:ahLst/>
            <a:cxnLst/>
            <a:rect l="l" t="t" r="r" b="b"/>
            <a:pathLst>
              <a:path w="6172782" h="6858000" extrusionOk="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chemeClr val="lt1">
              <a:alpha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54" name="Google Shape;154;g100ab84bab5_0_0"/>
          <p:cNvSpPr/>
          <p:nvPr/>
        </p:nvSpPr>
        <p:spPr>
          <a:xfrm>
            <a:off x="0" y="0"/>
            <a:ext cx="6024154" cy="6858000"/>
          </a:xfrm>
          <a:custGeom>
            <a:avLst/>
            <a:gdLst/>
            <a:ahLst/>
            <a:cxnLst/>
            <a:rect l="l" t="t" r="r" b="b"/>
            <a:pathLst>
              <a:path w="6024154" h="6858000" extrusionOk="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155" name="Google Shape;155;g100ab84bab5_0_0"/>
          <p:cNvPicPr preferRelativeResize="0"/>
          <p:nvPr/>
        </p:nvPicPr>
        <p:blipFill rotWithShape="1">
          <a:blip r:embed="rId3">
            <a:alphaModFix/>
          </a:blip>
          <a:srcRect/>
          <a:stretch/>
        </p:blipFill>
        <p:spPr>
          <a:xfrm>
            <a:off x="419382" y="1120717"/>
            <a:ext cx="4047846" cy="324839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g100ab84bab5_0_174"/>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CA" sz="3300"/>
              <a:t>Community Engagement and Event Committee Members</a:t>
            </a:r>
            <a:endParaRPr sz="3300"/>
          </a:p>
        </p:txBody>
      </p:sp>
      <p:sp>
        <p:nvSpPr>
          <p:cNvPr id="161" name="Google Shape;161;g100ab84bab5_0_174"/>
          <p:cNvSpPr txBox="1">
            <a:spLocks noGrp="1"/>
          </p:cNvSpPr>
          <p:nvPr>
            <p:ph type="body" idx="1"/>
          </p:nvPr>
        </p:nvSpPr>
        <p:spPr>
          <a:xfrm>
            <a:off x="758100" y="1388750"/>
            <a:ext cx="10515600" cy="3869400"/>
          </a:xfrm>
          <a:prstGeom prst="rect">
            <a:avLst/>
          </a:prstGeom>
          <a:solidFill>
            <a:srgbClr val="BFF1F3"/>
          </a:solidFill>
          <a:ln>
            <a:noFill/>
          </a:ln>
        </p:spPr>
        <p:txBody>
          <a:bodyPr spcFirstLastPara="1" wrap="square" lIns="91425" tIns="45700" rIns="91425" bIns="45700" anchor="t" anchorCtr="0">
            <a:normAutofit fontScale="40000" lnSpcReduction="20000"/>
          </a:bodyPr>
          <a:lstStyle/>
          <a:p>
            <a:pPr marL="228600" lvl="0" indent="0" algn="l" rtl="0">
              <a:lnSpc>
                <a:spcPct val="90000"/>
              </a:lnSpc>
              <a:spcBef>
                <a:spcPts val="0"/>
              </a:spcBef>
              <a:spcAft>
                <a:spcPts val="0"/>
              </a:spcAft>
              <a:buSzPct val="46702"/>
              <a:buNone/>
            </a:pPr>
            <a:endParaRPr sz="3854"/>
          </a:p>
          <a:p>
            <a:pPr marL="457200" lvl="0" indent="-336187" algn="l" rtl="0">
              <a:lnSpc>
                <a:spcPct val="100000"/>
              </a:lnSpc>
              <a:spcBef>
                <a:spcPts val="0"/>
              </a:spcBef>
              <a:spcAft>
                <a:spcPts val="0"/>
              </a:spcAft>
              <a:buSzPct val="80900"/>
              <a:buChar char="•"/>
            </a:pPr>
            <a:r>
              <a:rPr lang="en-CA" sz="5235"/>
              <a:t>Andrea Heywood </a:t>
            </a:r>
            <a:endParaRPr sz="5235"/>
          </a:p>
          <a:p>
            <a:pPr marL="457200" lvl="0" indent="-336187" algn="l" rtl="0">
              <a:lnSpc>
                <a:spcPct val="100000"/>
              </a:lnSpc>
              <a:spcBef>
                <a:spcPts val="0"/>
              </a:spcBef>
              <a:spcAft>
                <a:spcPts val="0"/>
              </a:spcAft>
              <a:buSzPct val="80900"/>
              <a:buChar char="•"/>
            </a:pPr>
            <a:r>
              <a:rPr lang="en-CA" sz="5235"/>
              <a:t>Helen Vassilakos</a:t>
            </a:r>
            <a:endParaRPr sz="5235"/>
          </a:p>
          <a:p>
            <a:pPr marL="457200" lvl="0" indent="-336187" algn="l" rtl="0">
              <a:lnSpc>
                <a:spcPct val="100000"/>
              </a:lnSpc>
              <a:spcBef>
                <a:spcPts val="0"/>
              </a:spcBef>
              <a:spcAft>
                <a:spcPts val="0"/>
              </a:spcAft>
              <a:buSzPct val="80900"/>
              <a:buChar char="•"/>
            </a:pPr>
            <a:r>
              <a:rPr lang="en-CA" sz="5235"/>
              <a:t>Laurence Dutil-Ricard</a:t>
            </a:r>
            <a:endParaRPr sz="5235"/>
          </a:p>
          <a:p>
            <a:pPr marL="457200" lvl="0" indent="-336187" algn="l" rtl="0">
              <a:lnSpc>
                <a:spcPct val="100000"/>
              </a:lnSpc>
              <a:spcBef>
                <a:spcPts val="0"/>
              </a:spcBef>
              <a:spcAft>
                <a:spcPts val="0"/>
              </a:spcAft>
              <a:buSzPct val="80900"/>
              <a:buChar char="•"/>
            </a:pPr>
            <a:r>
              <a:rPr lang="en-CA" sz="5235"/>
              <a:t>Mahima Madhava </a:t>
            </a:r>
            <a:endParaRPr sz="5235"/>
          </a:p>
          <a:p>
            <a:pPr marL="457200" lvl="0" indent="-336187" algn="l" rtl="0">
              <a:lnSpc>
                <a:spcPct val="100000"/>
              </a:lnSpc>
              <a:spcBef>
                <a:spcPts val="0"/>
              </a:spcBef>
              <a:spcAft>
                <a:spcPts val="0"/>
              </a:spcAft>
              <a:buSzPct val="80900"/>
              <a:buChar char="•"/>
            </a:pPr>
            <a:r>
              <a:rPr lang="en-CA" sz="5235"/>
              <a:t>Mario Silva </a:t>
            </a:r>
            <a:endParaRPr sz="5235"/>
          </a:p>
          <a:p>
            <a:pPr marL="457200" lvl="0" indent="-336187" algn="l" rtl="0">
              <a:lnSpc>
                <a:spcPct val="100000"/>
              </a:lnSpc>
              <a:spcBef>
                <a:spcPts val="0"/>
              </a:spcBef>
              <a:spcAft>
                <a:spcPts val="0"/>
              </a:spcAft>
              <a:buSzPct val="80900"/>
              <a:buChar char="•"/>
            </a:pPr>
            <a:r>
              <a:rPr lang="en-CA" sz="5235"/>
              <a:t>Patricia Lai</a:t>
            </a:r>
            <a:endParaRPr sz="5235"/>
          </a:p>
          <a:p>
            <a:pPr marL="457200" lvl="0" indent="-336187" algn="l" rtl="0">
              <a:lnSpc>
                <a:spcPct val="100000"/>
              </a:lnSpc>
              <a:spcBef>
                <a:spcPts val="0"/>
              </a:spcBef>
              <a:spcAft>
                <a:spcPts val="0"/>
              </a:spcAft>
              <a:buSzPct val="80900"/>
              <a:buChar char="•"/>
            </a:pPr>
            <a:r>
              <a:rPr lang="en-CA" sz="5235"/>
              <a:t>Samantha Cooke</a:t>
            </a:r>
            <a:endParaRPr sz="5235"/>
          </a:p>
          <a:p>
            <a:pPr marL="457200" lvl="0" indent="-336187" algn="l" rtl="0">
              <a:lnSpc>
                <a:spcPct val="100000"/>
              </a:lnSpc>
              <a:spcBef>
                <a:spcPts val="0"/>
              </a:spcBef>
              <a:spcAft>
                <a:spcPts val="0"/>
              </a:spcAft>
              <a:buSzPct val="80900"/>
              <a:buChar char="•"/>
            </a:pPr>
            <a:r>
              <a:rPr lang="en-CA" sz="5235"/>
              <a:t>Sarah Lopes </a:t>
            </a:r>
            <a:endParaRPr sz="5235"/>
          </a:p>
          <a:p>
            <a:pPr marL="457200" lvl="0" indent="-336187" algn="l" rtl="0">
              <a:lnSpc>
                <a:spcPct val="100000"/>
              </a:lnSpc>
              <a:spcBef>
                <a:spcPts val="0"/>
              </a:spcBef>
              <a:spcAft>
                <a:spcPts val="0"/>
              </a:spcAft>
              <a:buSzPct val="80900"/>
              <a:buChar char="•"/>
            </a:pPr>
            <a:r>
              <a:rPr lang="en-CA" sz="5235"/>
              <a:t>Stephanie Claydon </a:t>
            </a:r>
            <a:endParaRPr sz="5235"/>
          </a:p>
          <a:p>
            <a:pPr marL="457200" lvl="0" indent="-336187" algn="l" rtl="0">
              <a:lnSpc>
                <a:spcPct val="100000"/>
              </a:lnSpc>
              <a:spcBef>
                <a:spcPts val="0"/>
              </a:spcBef>
              <a:spcAft>
                <a:spcPts val="0"/>
              </a:spcAft>
              <a:buSzPct val="80900"/>
              <a:buChar char="•"/>
            </a:pPr>
            <a:r>
              <a:rPr lang="en-CA" sz="5235"/>
              <a:t>Sue Fleming </a:t>
            </a:r>
            <a:endParaRPr sz="5235"/>
          </a:p>
          <a:p>
            <a:pPr marL="457200" lvl="0" indent="-336187" algn="l" rtl="0">
              <a:lnSpc>
                <a:spcPct val="100000"/>
              </a:lnSpc>
              <a:spcBef>
                <a:spcPts val="0"/>
              </a:spcBef>
              <a:spcAft>
                <a:spcPts val="0"/>
              </a:spcAft>
              <a:buSzPct val="80900"/>
              <a:buChar char="•"/>
            </a:pPr>
            <a:r>
              <a:rPr lang="en-CA" sz="5235"/>
              <a:t>Tuli Parubets</a:t>
            </a:r>
            <a:endParaRPr sz="5235"/>
          </a:p>
          <a:p>
            <a:pPr marL="457200" lvl="0" indent="-336187" algn="l" rtl="0">
              <a:lnSpc>
                <a:spcPct val="100000"/>
              </a:lnSpc>
              <a:spcBef>
                <a:spcPts val="0"/>
              </a:spcBef>
              <a:spcAft>
                <a:spcPts val="0"/>
              </a:spcAft>
              <a:buSzPct val="80900"/>
              <a:buChar char="•"/>
            </a:pPr>
            <a:r>
              <a:rPr lang="en-CA" sz="5235"/>
              <a:t>Vicky Clare</a:t>
            </a:r>
            <a:endParaRPr sz="5235"/>
          </a:p>
          <a:p>
            <a:pPr marL="457200" lvl="0" indent="0" algn="l" rtl="0">
              <a:lnSpc>
                <a:spcPct val="100000"/>
              </a:lnSpc>
              <a:spcBef>
                <a:spcPts val="0"/>
              </a:spcBef>
              <a:spcAft>
                <a:spcPts val="0"/>
              </a:spcAft>
              <a:buSzPct val="160714"/>
              <a:buNone/>
            </a:pPr>
            <a:endParaRPr/>
          </a:p>
          <a:p>
            <a:pPr marL="228600" lvl="0" indent="0" algn="l" rtl="0">
              <a:lnSpc>
                <a:spcPct val="90000"/>
              </a:lnSpc>
              <a:spcBef>
                <a:spcPts val="0"/>
              </a:spcBef>
              <a:spcAft>
                <a:spcPts val="0"/>
              </a:spcAft>
              <a:buSzPct val="64285"/>
              <a:buNone/>
            </a:pPr>
            <a:endParaRPr/>
          </a:p>
          <a:p>
            <a:pPr marL="228600" lvl="0" indent="-50800" algn="l" rtl="0">
              <a:lnSpc>
                <a:spcPct val="90000"/>
              </a:lnSpc>
              <a:spcBef>
                <a:spcPts val="1000"/>
              </a:spcBef>
              <a:spcAft>
                <a:spcPts val="0"/>
              </a:spcAft>
              <a:buClr>
                <a:schemeClr val="dk1"/>
              </a:buClr>
              <a:buSzPct val="100000"/>
              <a:buNone/>
            </a:pPr>
            <a:endParaRPr/>
          </a:p>
        </p:txBody>
      </p:sp>
      <p:pic>
        <p:nvPicPr>
          <p:cNvPr id="162" name="Google Shape;162;g100ab84bab5_0_174"/>
          <p:cNvPicPr preferRelativeResize="0"/>
          <p:nvPr/>
        </p:nvPicPr>
        <p:blipFill rotWithShape="1">
          <a:blip r:embed="rId3">
            <a:alphaModFix/>
          </a:blip>
          <a:srcRect/>
          <a:stretch/>
        </p:blipFill>
        <p:spPr>
          <a:xfrm>
            <a:off x="140677" y="5258161"/>
            <a:ext cx="1793272" cy="1439790"/>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2244</Words>
  <Application>Microsoft Office PowerPoint</Application>
  <PresentationFormat>Widescreen</PresentationFormat>
  <Paragraphs>241</Paragraphs>
  <Slides>34</Slides>
  <Notes>34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34</vt:i4>
      </vt:variant>
    </vt:vector>
  </HeadingPairs>
  <TitlesOfParts>
    <vt:vector size="39" baseType="lpstr">
      <vt:lpstr>Arial</vt:lpstr>
      <vt:lpstr>Calibri</vt:lpstr>
      <vt:lpstr>Times New Roman</vt:lpstr>
      <vt:lpstr>Verdana</vt:lpstr>
      <vt:lpstr>Office Theme</vt:lpstr>
      <vt:lpstr>PowerPoint Presentation</vt:lpstr>
      <vt:lpstr>Land Acknowledgement</vt:lpstr>
      <vt:lpstr>PowerPoint Presentation</vt:lpstr>
      <vt:lpstr>JRA Board Members (2022-2024 Term)</vt:lpstr>
      <vt:lpstr>Fundraising</vt:lpstr>
      <vt:lpstr>Sponsorships</vt:lpstr>
      <vt:lpstr>Other Areas of Focus</vt:lpstr>
      <vt:lpstr>Community Engagement and Events Steering Committee</vt:lpstr>
      <vt:lpstr>Community Engagement and Event Committee Members</vt:lpstr>
      <vt:lpstr>Winter 2023</vt:lpstr>
      <vt:lpstr> Spring 2024</vt:lpstr>
      <vt:lpstr> Summer 2024</vt:lpstr>
      <vt:lpstr>Fall 2024</vt:lpstr>
      <vt:lpstr>Mark your Calendars - Upcoming events (Winter 2024)</vt:lpstr>
      <vt:lpstr>Volunteers making it happen </vt:lpstr>
      <vt:lpstr>Development and Community Spaces  Steering Committee: Design Your Main Street</vt:lpstr>
      <vt:lpstr> Development and Community Spaces Committee Members</vt:lpstr>
      <vt:lpstr>JRA’s ‘Development’ Committee</vt:lpstr>
      <vt:lpstr>                 ‘Design Your Main Street’ initiative</vt:lpstr>
      <vt:lpstr>                </vt:lpstr>
      <vt:lpstr> Access to the September 18th Presentation can be found on the JRA website Design Your Main Street Junction Residents Association     </vt:lpstr>
      <vt:lpstr>Environmental Stewardship</vt:lpstr>
      <vt:lpstr>Clean Toronto Together 2024 in the Junction</vt:lpstr>
      <vt:lpstr>JAAST</vt:lpstr>
      <vt:lpstr>Watering street trees is essential (https://toronto.weatherstats.ca/)</vt:lpstr>
      <vt:lpstr>Finances  Financial Statements Projected Budget</vt:lpstr>
      <vt:lpstr>PowerPoint Presentation</vt:lpstr>
      <vt:lpstr>PowerPoint Presentation</vt:lpstr>
      <vt:lpstr>PowerPoint Presentation</vt:lpstr>
      <vt:lpstr>Q &amp; A </vt:lpstr>
      <vt:lpstr>  Voting  2025 Budget  Board of Directors</vt:lpstr>
      <vt:lpstr>Voting Process </vt:lpstr>
      <vt:lpstr>Open Discussion</vt:lpstr>
      <vt:lpstr>Thank you!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Eleni Vassilakos</dc:creator>
  <cp:lastModifiedBy>Eleni Vassilakos</cp:lastModifiedBy>
  <cp:revision>2</cp:revision>
  <dcterms:modified xsi:type="dcterms:W3CDTF">2024-11-08T18:03:17Z</dcterms:modified>
</cp:coreProperties>
</file>